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7" r:id="rId2"/>
    <p:sldId id="256" r:id="rId3"/>
    <p:sldId id="257" r:id="rId4"/>
    <p:sldId id="258" r:id="rId5"/>
    <p:sldId id="259" r:id="rId6"/>
    <p:sldId id="262" r:id="rId7"/>
    <p:sldId id="263" r:id="rId8"/>
    <p:sldId id="261" r:id="rId9"/>
    <p:sldId id="264" r:id="rId10"/>
    <p:sldId id="265" r:id="rId11"/>
    <p:sldId id="266" r:id="rId1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na Sayfa" id="{15AC1748-BB83-4F7A-9389-CAF9F4A5AFA8}">
          <p14:sldIdLst>
            <p14:sldId id="267"/>
            <p14:sldId id="256"/>
          </p14:sldIdLst>
        </p14:section>
        <p14:section name="Abstract Class" id="{B3064D83-900A-4459-B8B1-1F6DA1C9D066}">
          <p14:sldIdLst>
            <p14:sldId id="257"/>
            <p14:sldId id="258"/>
            <p14:sldId id="259"/>
          </p14:sldIdLst>
        </p14:section>
        <p14:section name="Abstraction" id="{E84DF0E0-DB4F-445A-962A-C43233070FDF}">
          <p14:sldIdLst>
            <p14:sldId id="262"/>
            <p14:sldId id="263"/>
          </p14:sldIdLst>
        </p14:section>
        <p14:section name="Polymorphism" id="{778B83A7-52DB-4CDC-82D4-FD81BC696D38}">
          <p14:sldIdLst>
            <p14:sldId id="261"/>
            <p14:sldId id="264"/>
            <p14:sldId id="265"/>
            <p14:sldId id="26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3" d="100"/>
          <a:sy n="33" d="100"/>
        </p:scale>
        <p:origin x="2670" y="137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5A94628-5FD9-A16C-8285-1A418CE46FCE}"/>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B501A11D-A23A-F4F8-FD59-7DEFF8E595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3F0D7EEC-7905-24D0-7A7F-9415C052AB2D}"/>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5" name="Alt Bilgi Yer Tutucusu 4">
            <a:extLst>
              <a:ext uri="{FF2B5EF4-FFF2-40B4-BE49-F238E27FC236}">
                <a16:creationId xmlns:a16="http://schemas.microsoft.com/office/drawing/2014/main" id="{91DA8E6B-6440-4550-15C3-920F4E8CA2CD}"/>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51EBBE76-E110-FD60-08F0-131C4C850294}"/>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3734638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6983970-31C4-83A1-E0C9-6DB0B3B0F0EA}"/>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BE0F717E-DBAF-3BDC-3B6A-3421D8C11A77}"/>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1D095BD2-F882-396D-CD48-B23A453C24F8}"/>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5" name="Alt Bilgi Yer Tutucusu 4">
            <a:extLst>
              <a:ext uri="{FF2B5EF4-FFF2-40B4-BE49-F238E27FC236}">
                <a16:creationId xmlns:a16="http://schemas.microsoft.com/office/drawing/2014/main" id="{77C8E400-7C4E-41E8-0C3C-7E6B557DC0FD}"/>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CF6F4D2F-CEA0-0DFE-C2F8-6BD5F1549E5C}"/>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2349613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EAB3BC23-3E6D-8A71-1DA9-5730D94AB72E}"/>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23226122-B277-6D4E-9C09-657FB8BD32B8}"/>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29D76B35-4331-0C37-D938-7379C53D3D75}"/>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5" name="Alt Bilgi Yer Tutucusu 4">
            <a:extLst>
              <a:ext uri="{FF2B5EF4-FFF2-40B4-BE49-F238E27FC236}">
                <a16:creationId xmlns:a16="http://schemas.microsoft.com/office/drawing/2014/main" id="{14454339-7855-A5FC-4829-72554E374CFD}"/>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E843F2B-111A-DF4B-18BD-9CD0AEF76C58}"/>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1955439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E759CE2-6CC2-E132-F9E7-B4412D6A8C05}"/>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D48C1190-B990-E7FC-BF46-B2E71829F7AE}"/>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F66168D9-79B9-497F-DE43-812DE7F7296E}"/>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5" name="Alt Bilgi Yer Tutucusu 4">
            <a:extLst>
              <a:ext uri="{FF2B5EF4-FFF2-40B4-BE49-F238E27FC236}">
                <a16:creationId xmlns:a16="http://schemas.microsoft.com/office/drawing/2014/main" id="{138D6D30-0C33-D345-573E-3CDF0E78B2B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DA4FD97A-971D-40B5-2CEE-ABB2CB10EEA4}"/>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1076014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C131FC7-14BC-A1EB-7CBE-197C66594FA7}"/>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C74E6715-D69D-ED63-A463-6289E22A89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9BAE5011-A583-8C80-3AD1-BDE2315F39EF}"/>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5" name="Alt Bilgi Yer Tutucusu 4">
            <a:extLst>
              <a:ext uri="{FF2B5EF4-FFF2-40B4-BE49-F238E27FC236}">
                <a16:creationId xmlns:a16="http://schemas.microsoft.com/office/drawing/2014/main" id="{4A1BF27D-617C-AE28-8F78-089A59798021}"/>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EC15614F-01F8-A451-B76A-1693FF8B43C6}"/>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3603233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FD35782-2308-9FC0-2409-AED64C2124BB}"/>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46770121-80B1-E57F-D10C-C647B3F94F07}"/>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B33F4E69-F428-7EDC-8467-24BD7980C5ED}"/>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04583F0E-6852-F762-A550-411154EB0219}"/>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6" name="Alt Bilgi Yer Tutucusu 5">
            <a:extLst>
              <a:ext uri="{FF2B5EF4-FFF2-40B4-BE49-F238E27FC236}">
                <a16:creationId xmlns:a16="http://schemas.microsoft.com/office/drawing/2014/main" id="{19836D22-0BDE-89AA-E1C1-969516A08FF8}"/>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E95052A6-88B4-008D-C4D4-8505D0A11F82}"/>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3497799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8A9C0CE-4CBA-3E25-9C85-44BE818447AB}"/>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574BB0E2-B049-6B0F-A740-FB315A20B9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BB79DA21-A1C8-71F3-26BA-31EA855AA3BC}"/>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E6F8764B-B3E0-44C6-F83D-112E90ED70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CBF46011-530A-3FB7-D7E3-8FAFE3CDEA58}"/>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EABB90E3-63A5-ECDE-3EE1-F3AB0B24BFCB}"/>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8" name="Alt Bilgi Yer Tutucusu 7">
            <a:extLst>
              <a:ext uri="{FF2B5EF4-FFF2-40B4-BE49-F238E27FC236}">
                <a16:creationId xmlns:a16="http://schemas.microsoft.com/office/drawing/2014/main" id="{90A2D5CB-2B3B-4191-47F9-417F60B7A3AB}"/>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E997E01D-B609-6F07-F7A7-BE66ADC12B63}"/>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23145115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8FC1D99-0483-A8F1-21BE-9BE6F6D15AAB}"/>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06253636-0744-97D1-8A0E-CFA13E81E65E}"/>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4" name="Alt Bilgi Yer Tutucusu 3">
            <a:extLst>
              <a:ext uri="{FF2B5EF4-FFF2-40B4-BE49-F238E27FC236}">
                <a16:creationId xmlns:a16="http://schemas.microsoft.com/office/drawing/2014/main" id="{C7FDA38A-2A1C-54CE-D0DC-2E9BB5AF46CD}"/>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92B88872-023F-BFF3-398F-3DB0B08C200E}"/>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1801909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492E59CA-9F43-97FD-C1C0-846196E7574E}"/>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3" name="Alt Bilgi Yer Tutucusu 2">
            <a:extLst>
              <a:ext uri="{FF2B5EF4-FFF2-40B4-BE49-F238E27FC236}">
                <a16:creationId xmlns:a16="http://schemas.microsoft.com/office/drawing/2014/main" id="{74811C0F-EDB1-1743-1699-60EC1CC10F98}"/>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2FA7A312-3A3C-63A5-2119-289657048289}"/>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4051896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B860040-207F-1202-9F65-9D480A72B61E}"/>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D878059A-CF3D-6E11-98D8-9C2C177FAA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49CFE65A-6E9A-6F42-52D1-626C57BD7A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67129297-2D03-A0E4-C16D-16824031FE9A}"/>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6" name="Alt Bilgi Yer Tutucusu 5">
            <a:extLst>
              <a:ext uri="{FF2B5EF4-FFF2-40B4-BE49-F238E27FC236}">
                <a16:creationId xmlns:a16="http://schemas.microsoft.com/office/drawing/2014/main" id="{88668C2F-5C21-7D6D-57EC-D402CA776B04}"/>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40B0C84B-69FD-52E7-5CC7-D192304826DB}"/>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3811100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6A0DAF4-A76A-8F42-011D-02A255AF9FBC}"/>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216F4AD2-83E2-3A1C-86F1-88C6B598A9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C71854B9-960B-AA22-5AA6-8616866C65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93133DBD-FAED-674D-2C22-9D1853F65B75}"/>
              </a:ext>
            </a:extLst>
          </p:cNvPr>
          <p:cNvSpPr>
            <a:spLocks noGrp="1"/>
          </p:cNvSpPr>
          <p:nvPr>
            <p:ph type="dt" sz="half" idx="10"/>
          </p:nvPr>
        </p:nvSpPr>
        <p:spPr/>
        <p:txBody>
          <a:bodyPr/>
          <a:lstStyle/>
          <a:p>
            <a:fld id="{5D6FBC32-A57E-40E5-8C84-D49966F2F315}" type="datetimeFigureOut">
              <a:rPr lang="tr-TR" smtClean="0"/>
              <a:t>28.02.2025</a:t>
            </a:fld>
            <a:endParaRPr lang="tr-TR"/>
          </a:p>
        </p:txBody>
      </p:sp>
      <p:sp>
        <p:nvSpPr>
          <p:cNvPr id="6" name="Alt Bilgi Yer Tutucusu 5">
            <a:extLst>
              <a:ext uri="{FF2B5EF4-FFF2-40B4-BE49-F238E27FC236}">
                <a16:creationId xmlns:a16="http://schemas.microsoft.com/office/drawing/2014/main" id="{8C92FDE4-2A5D-038D-B7D4-57A2FF10C8F9}"/>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6CF45250-FD50-C2B9-E8AA-7BAFDEC461B4}"/>
              </a:ext>
            </a:extLst>
          </p:cNvPr>
          <p:cNvSpPr>
            <a:spLocks noGrp="1"/>
          </p:cNvSpPr>
          <p:nvPr>
            <p:ph type="sldNum" sz="quarter" idx="12"/>
          </p:nvPr>
        </p:nvSpPr>
        <p:spPr/>
        <p:txBody>
          <a:bodyPr/>
          <a:lstStyle/>
          <a:p>
            <a:fld id="{30A9C0DC-CA9B-4B24-A720-779B35CEAE93}" type="slidenum">
              <a:rPr lang="tr-TR" smtClean="0"/>
              <a:t>‹#›</a:t>
            </a:fld>
            <a:endParaRPr lang="tr-TR"/>
          </a:p>
        </p:txBody>
      </p:sp>
    </p:spTree>
    <p:extLst>
      <p:ext uri="{BB962C8B-B14F-4D97-AF65-F5344CB8AC3E}">
        <p14:creationId xmlns:p14="http://schemas.microsoft.com/office/powerpoint/2010/main" val="2197445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7C2E0A23-28AC-6F96-E9A2-ACC53BF155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531637DE-6C6C-CDC4-A942-46EED76A60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C733D3C3-3E6B-AF0D-3240-8DE5D30AAE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6FBC32-A57E-40E5-8C84-D49966F2F315}" type="datetimeFigureOut">
              <a:rPr lang="tr-TR" smtClean="0"/>
              <a:t>28.02.2025</a:t>
            </a:fld>
            <a:endParaRPr lang="tr-TR"/>
          </a:p>
        </p:txBody>
      </p:sp>
      <p:sp>
        <p:nvSpPr>
          <p:cNvPr id="5" name="Alt Bilgi Yer Tutucusu 4">
            <a:extLst>
              <a:ext uri="{FF2B5EF4-FFF2-40B4-BE49-F238E27FC236}">
                <a16:creationId xmlns:a16="http://schemas.microsoft.com/office/drawing/2014/main" id="{748D7EEA-2B79-75BB-68EB-F69ABA1A6C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a:extLst>
              <a:ext uri="{FF2B5EF4-FFF2-40B4-BE49-F238E27FC236}">
                <a16:creationId xmlns:a16="http://schemas.microsoft.com/office/drawing/2014/main" id="{798A85B6-1D83-3ED0-B9C1-E6376D4DEF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A9C0DC-CA9B-4B24-A720-779B35CEAE93}" type="slidenum">
              <a:rPr lang="tr-TR" smtClean="0"/>
              <a:t>‹#›</a:t>
            </a:fld>
            <a:endParaRPr lang="tr-TR"/>
          </a:p>
        </p:txBody>
      </p:sp>
    </p:spTree>
    <p:extLst>
      <p:ext uri="{BB962C8B-B14F-4D97-AF65-F5344CB8AC3E}">
        <p14:creationId xmlns:p14="http://schemas.microsoft.com/office/powerpoint/2010/main" val="638759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2" pos="7680" userDrawn="1">
          <p15:clr>
            <a:srgbClr val="F26B43"/>
          </p15:clr>
        </p15:guide>
        <p15:guide id="3" pos="170" userDrawn="1">
          <p15:clr>
            <a:srgbClr val="F26B43"/>
          </p15:clr>
        </p15:guide>
        <p15:guide id="4" pos="781" userDrawn="1">
          <p15:clr>
            <a:srgbClr val="F26B43"/>
          </p15:clr>
        </p15:guide>
        <p15:guide id="5" pos="1393" userDrawn="1">
          <p15:clr>
            <a:srgbClr val="F26B43"/>
          </p15:clr>
        </p15:guide>
        <p15:guide id="6" pos="2005" userDrawn="1">
          <p15:clr>
            <a:srgbClr val="F26B43"/>
          </p15:clr>
        </p15:guide>
        <p15:guide id="7" pos="2616" userDrawn="1">
          <p15:clr>
            <a:srgbClr val="F26B43"/>
          </p15:clr>
        </p15:guide>
        <p15:guide id="8" pos="3228" userDrawn="1">
          <p15:clr>
            <a:srgbClr val="F26B43"/>
          </p15:clr>
        </p15:guide>
        <p15:guide id="9" pos="3840" userDrawn="1">
          <p15:clr>
            <a:srgbClr val="F26B43"/>
          </p15:clr>
        </p15:guide>
        <p15:guide id="10" pos="4451" userDrawn="1">
          <p15:clr>
            <a:srgbClr val="F26B43"/>
          </p15:clr>
        </p15:guide>
        <p15:guide id="11" pos="5063" userDrawn="1">
          <p15:clr>
            <a:srgbClr val="F26B43"/>
          </p15:clr>
        </p15:guide>
        <p15:guide id="12" pos="5674" userDrawn="1">
          <p15:clr>
            <a:srgbClr val="F26B43"/>
          </p15:clr>
        </p15:guide>
        <p15:guide id="13" pos="6286" userDrawn="1">
          <p15:clr>
            <a:srgbClr val="F26B43"/>
          </p15:clr>
        </p15:guide>
        <p15:guide id="14" pos="6898" userDrawn="1">
          <p15:clr>
            <a:srgbClr val="F26B43"/>
          </p15:clr>
        </p15:guide>
        <p15:guide id="15" pos="7509" userDrawn="1">
          <p15:clr>
            <a:srgbClr val="F26B43"/>
          </p15:clr>
        </p15:guide>
        <p15:guide id="16" orient="horz" userDrawn="1">
          <p15:clr>
            <a:srgbClr val="F26B43"/>
          </p15:clr>
        </p15:guide>
        <p15:guide id="17" orient="horz" pos="4320" userDrawn="1">
          <p15:clr>
            <a:srgbClr val="F26B43"/>
          </p15:clr>
        </p15:guide>
        <p15:guide id="18" orient="horz" pos="170" userDrawn="1">
          <p15:clr>
            <a:srgbClr val="F26B43"/>
          </p15:clr>
        </p15:guide>
        <p15:guide id="19" orient="horz" pos="414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png"/><Relationship Id="rId7" Type="http://schemas.openxmlformats.org/officeDocument/2006/relationships/slide" Target="slide6.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slide" Target="slide3.xml"/><Relationship Id="rId4" Type="http://schemas.openxmlformats.org/officeDocument/2006/relationships/image" Target="../media/image4.png"/><Relationship Id="rId9" Type="http://schemas.openxmlformats.org/officeDocument/2006/relationships/slide" Target="slide8.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alpha val="50000"/>
          </a:schemeClr>
        </a:solidFill>
        <a:effectLst/>
      </p:bgPr>
    </p:bg>
    <p:spTree>
      <p:nvGrpSpPr>
        <p:cNvPr id="1" name=""/>
        <p:cNvGrpSpPr/>
        <p:nvPr/>
      </p:nvGrpSpPr>
      <p:grpSpPr>
        <a:xfrm>
          <a:off x="0" y="0"/>
          <a:ext cx="0" cy="0"/>
          <a:chOff x="0" y="0"/>
          <a:chExt cx="0" cy="0"/>
        </a:xfrm>
      </p:grpSpPr>
      <p:grpSp>
        <p:nvGrpSpPr>
          <p:cNvPr id="10" name="Grup 9">
            <a:extLst>
              <a:ext uri="{FF2B5EF4-FFF2-40B4-BE49-F238E27FC236}">
                <a16:creationId xmlns:a16="http://schemas.microsoft.com/office/drawing/2014/main" id="{AB2FED64-FB1C-B029-7F2F-1ECFBFFC68FE}"/>
              </a:ext>
            </a:extLst>
          </p:cNvPr>
          <p:cNvGrpSpPr/>
          <p:nvPr/>
        </p:nvGrpSpPr>
        <p:grpSpPr>
          <a:xfrm>
            <a:off x="8667385" y="-4787900"/>
            <a:ext cx="4254316" cy="11328399"/>
            <a:chOff x="8667385" y="-4787900"/>
            <a:chExt cx="4254316" cy="11328399"/>
          </a:xfrm>
          <a:blipFill dpi="0" rotWithShape="1">
            <a:blip r:embed="rId2"/>
            <a:srcRect/>
            <a:stretch>
              <a:fillRect l="1000" t="28000" r="25000" b="-1000"/>
            </a:stretch>
          </a:blipFill>
        </p:grpSpPr>
        <p:sp>
          <p:nvSpPr>
            <p:cNvPr id="4" name="Dikdörtgen: Köşeleri Yuvarlatılmış 3">
              <a:extLst>
                <a:ext uri="{FF2B5EF4-FFF2-40B4-BE49-F238E27FC236}">
                  <a16:creationId xmlns:a16="http://schemas.microsoft.com/office/drawing/2014/main" id="{65752946-9539-8335-F374-FA0CC344F062}"/>
                </a:ext>
              </a:extLst>
            </p:cNvPr>
            <p:cNvSpPr/>
            <p:nvPr/>
          </p:nvSpPr>
          <p:spPr>
            <a:xfrm rot="2100762">
              <a:off x="8953590" y="-2298699"/>
              <a:ext cx="1803400" cy="7797800"/>
            </a:xfrm>
            <a:prstGeom prst="roundRect">
              <a:avLst>
                <a:gd name="adj" fmla="val 50000"/>
              </a:avLst>
            </a:prstGeom>
            <a:grp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5" name="Dikdörtgen: Köşeleri Yuvarlatılmış 4">
              <a:extLst>
                <a:ext uri="{FF2B5EF4-FFF2-40B4-BE49-F238E27FC236}">
                  <a16:creationId xmlns:a16="http://schemas.microsoft.com/office/drawing/2014/main" id="{E3CBF83C-A29E-93B7-C22C-E64115854DE7}"/>
                </a:ext>
              </a:extLst>
            </p:cNvPr>
            <p:cNvSpPr/>
            <p:nvPr/>
          </p:nvSpPr>
          <p:spPr>
            <a:xfrm rot="2100762">
              <a:off x="9569541" y="-4787900"/>
              <a:ext cx="571500" cy="7797800"/>
            </a:xfrm>
            <a:prstGeom prst="roundRect">
              <a:avLst>
                <a:gd name="adj" fmla="val 50000"/>
              </a:avLst>
            </a:prstGeom>
            <a:grp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6" name="Dikdörtgen: Köşeleri Yuvarlatılmış 5">
              <a:extLst>
                <a:ext uri="{FF2B5EF4-FFF2-40B4-BE49-F238E27FC236}">
                  <a16:creationId xmlns:a16="http://schemas.microsoft.com/office/drawing/2014/main" id="{D9685F54-340B-F8A1-2FAC-61C4F2BD3E5C}"/>
                </a:ext>
              </a:extLst>
            </p:cNvPr>
            <p:cNvSpPr/>
            <p:nvPr/>
          </p:nvSpPr>
          <p:spPr>
            <a:xfrm rot="2100762">
              <a:off x="11582399" y="-2588306"/>
              <a:ext cx="1219200" cy="7797800"/>
            </a:xfrm>
            <a:prstGeom prst="roundRect">
              <a:avLst>
                <a:gd name="adj" fmla="val 50000"/>
              </a:avLst>
            </a:prstGeom>
            <a:grp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7" name="Dikdörtgen: Köşeleri Yuvarlatılmış 6">
              <a:extLst>
                <a:ext uri="{FF2B5EF4-FFF2-40B4-BE49-F238E27FC236}">
                  <a16:creationId xmlns:a16="http://schemas.microsoft.com/office/drawing/2014/main" id="{B97F1244-1EB6-22D2-22FC-6EF539955C32}"/>
                </a:ext>
              </a:extLst>
            </p:cNvPr>
            <p:cNvSpPr/>
            <p:nvPr/>
          </p:nvSpPr>
          <p:spPr>
            <a:xfrm rot="2100762">
              <a:off x="12350201" y="-1257301"/>
              <a:ext cx="571500" cy="7797800"/>
            </a:xfrm>
            <a:prstGeom prst="roundRect">
              <a:avLst>
                <a:gd name="adj" fmla="val 50000"/>
              </a:avLst>
            </a:prstGeom>
            <a:grp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8" name="Dikdörtgen: Köşeleri Yuvarlatılmış 7">
              <a:extLst>
                <a:ext uri="{FF2B5EF4-FFF2-40B4-BE49-F238E27FC236}">
                  <a16:creationId xmlns:a16="http://schemas.microsoft.com/office/drawing/2014/main" id="{226A0C51-22EE-BEFD-AD6D-7D950ACF0346}"/>
                </a:ext>
              </a:extLst>
            </p:cNvPr>
            <p:cNvSpPr/>
            <p:nvPr/>
          </p:nvSpPr>
          <p:spPr>
            <a:xfrm rot="2100762">
              <a:off x="8667385" y="4435672"/>
              <a:ext cx="1219200" cy="1750363"/>
            </a:xfrm>
            <a:prstGeom prst="roundRect">
              <a:avLst>
                <a:gd name="adj" fmla="val 50000"/>
              </a:avLst>
            </a:prstGeom>
            <a:grp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9" name="Dikdörtgen: Köşeleri Yuvarlatılmış 8">
              <a:extLst>
                <a:ext uri="{FF2B5EF4-FFF2-40B4-BE49-F238E27FC236}">
                  <a16:creationId xmlns:a16="http://schemas.microsoft.com/office/drawing/2014/main" id="{66E5D919-4427-02B6-9680-C64EB19E733D}"/>
                </a:ext>
              </a:extLst>
            </p:cNvPr>
            <p:cNvSpPr/>
            <p:nvPr/>
          </p:nvSpPr>
          <p:spPr>
            <a:xfrm rot="2100762">
              <a:off x="9879139" y="5935973"/>
              <a:ext cx="571500" cy="582484"/>
            </a:xfrm>
            <a:prstGeom prst="roundRect">
              <a:avLst>
                <a:gd name="adj" fmla="val 50000"/>
              </a:avLst>
            </a:prstGeom>
            <a:grp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grpSp>
      <p:sp>
        <p:nvSpPr>
          <p:cNvPr id="12" name="Dikdörtgen: Köşeleri Yuvarlatılmış 11">
            <a:extLst>
              <a:ext uri="{FF2B5EF4-FFF2-40B4-BE49-F238E27FC236}">
                <a16:creationId xmlns:a16="http://schemas.microsoft.com/office/drawing/2014/main" id="{ED91A8B4-31A7-5B19-1F1C-46C787A948D2}"/>
              </a:ext>
            </a:extLst>
          </p:cNvPr>
          <p:cNvSpPr/>
          <p:nvPr/>
        </p:nvSpPr>
        <p:spPr>
          <a:xfrm rot="1982672">
            <a:off x="2505174" y="-2105286"/>
            <a:ext cx="2322125" cy="11917355"/>
          </a:xfrm>
          <a:prstGeom prst="roundRect">
            <a:avLst>
              <a:gd name="adj" fmla="val 50000"/>
            </a:avLst>
          </a:prstGeom>
          <a:solidFill>
            <a:srgbClr val="7030A0">
              <a:alpha val="50000"/>
            </a:srgbClr>
          </a:solid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13" name="Dikdörtgen: Köşeleri Yuvarlatılmış 12">
            <a:extLst>
              <a:ext uri="{FF2B5EF4-FFF2-40B4-BE49-F238E27FC236}">
                <a16:creationId xmlns:a16="http://schemas.microsoft.com/office/drawing/2014/main" id="{99C2B3FA-9EEC-DFC7-216C-60C559D771E4}"/>
              </a:ext>
            </a:extLst>
          </p:cNvPr>
          <p:cNvSpPr/>
          <p:nvPr/>
        </p:nvSpPr>
        <p:spPr>
          <a:xfrm rot="1982672">
            <a:off x="2599622" y="3522675"/>
            <a:ext cx="903411" cy="11917355"/>
          </a:xfrm>
          <a:prstGeom prst="roundRect">
            <a:avLst>
              <a:gd name="adj" fmla="val 50000"/>
            </a:avLst>
          </a:prstGeom>
          <a:solidFill>
            <a:srgbClr val="7030A0">
              <a:alpha val="50000"/>
            </a:srgbClr>
          </a:solid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14" name="Dikdörtgen: Köşeleri Yuvarlatılmış 13">
            <a:extLst>
              <a:ext uri="{FF2B5EF4-FFF2-40B4-BE49-F238E27FC236}">
                <a16:creationId xmlns:a16="http://schemas.microsoft.com/office/drawing/2014/main" id="{A4E74548-47ED-63D1-F437-58B74B266A74}"/>
              </a:ext>
            </a:extLst>
          </p:cNvPr>
          <p:cNvSpPr/>
          <p:nvPr/>
        </p:nvSpPr>
        <p:spPr>
          <a:xfrm rot="1982672">
            <a:off x="3829439" y="-7473508"/>
            <a:ext cx="903411" cy="11917355"/>
          </a:xfrm>
          <a:prstGeom prst="roundRect">
            <a:avLst>
              <a:gd name="adj" fmla="val 50000"/>
            </a:avLst>
          </a:prstGeom>
          <a:solidFill>
            <a:srgbClr val="7030A0">
              <a:alpha val="50000"/>
            </a:srgbClr>
          </a:solidFill>
          <a:ln w="381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15" name="Metin kutusu 14">
            <a:extLst>
              <a:ext uri="{FF2B5EF4-FFF2-40B4-BE49-F238E27FC236}">
                <a16:creationId xmlns:a16="http://schemas.microsoft.com/office/drawing/2014/main" id="{3D783360-586E-829C-CA05-32833CBA8B9E}"/>
              </a:ext>
            </a:extLst>
          </p:cNvPr>
          <p:cNvSpPr txBox="1"/>
          <p:nvPr/>
        </p:nvSpPr>
        <p:spPr>
          <a:xfrm>
            <a:off x="399827" y="1437334"/>
            <a:ext cx="6733388" cy="3416320"/>
          </a:xfrm>
          <a:prstGeom prst="rect">
            <a:avLst/>
          </a:prstGeom>
          <a:noFill/>
        </p:spPr>
        <p:txBody>
          <a:bodyPr wrap="square" rtlCol="0">
            <a:spAutoFit/>
          </a:bodyPr>
          <a:lstStyle/>
          <a:p>
            <a:pPr algn="ctr"/>
            <a:r>
              <a:rPr lang="tr-TR" sz="7200" dirty="0">
                <a:latin typeface="Cascadia Code" panose="020B0609020000020004" pitchFamily="49" charset="0"/>
                <a:cs typeface="Cascadia Code" panose="020B0609020000020004" pitchFamily="49" charset="0"/>
              </a:rPr>
              <a:t>Nesne Yönelimli Programlama</a:t>
            </a:r>
          </a:p>
        </p:txBody>
      </p:sp>
      <p:sp useBgFill="1">
        <p:nvSpPr>
          <p:cNvPr id="16" name="Oval 15">
            <a:extLst>
              <a:ext uri="{FF2B5EF4-FFF2-40B4-BE49-F238E27FC236}">
                <a16:creationId xmlns:a16="http://schemas.microsoft.com/office/drawing/2014/main" id="{A938A2A7-4BC0-C4FB-A73F-1E331499262E}"/>
              </a:ext>
            </a:extLst>
          </p:cNvPr>
          <p:cNvSpPr/>
          <p:nvPr/>
        </p:nvSpPr>
        <p:spPr>
          <a:xfrm>
            <a:off x="-9153791" y="1297016"/>
            <a:ext cx="2790825" cy="2790825"/>
          </a:xfrm>
          <a:prstGeom prst="ellipse">
            <a:avLst/>
          </a:prstGeom>
          <a:ln w="38100">
            <a:noFill/>
          </a:ln>
          <a:effectLst>
            <a:glow>
              <a:schemeClr val="accent1">
                <a:alpha val="40000"/>
              </a:schemeClr>
            </a:glow>
            <a:innerShdw blurRad="1270000">
              <a:schemeClr val="bg1">
                <a:alpha val="78000"/>
              </a:schemeClr>
            </a:innerShdw>
            <a:reflection blurRad="279400" endPos="21000" dir="5400000" sy="-100000" algn="bl" rotWithShape="0"/>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useBgFill="1">
        <p:nvSpPr>
          <p:cNvPr id="17" name="Oval 16">
            <a:extLst>
              <a:ext uri="{FF2B5EF4-FFF2-40B4-BE49-F238E27FC236}">
                <a16:creationId xmlns:a16="http://schemas.microsoft.com/office/drawing/2014/main" id="{FE51EEED-1CE2-0158-AD84-82893187AE54}"/>
              </a:ext>
            </a:extLst>
          </p:cNvPr>
          <p:cNvSpPr/>
          <p:nvPr/>
        </p:nvSpPr>
        <p:spPr>
          <a:xfrm>
            <a:off x="5283767" y="10292271"/>
            <a:ext cx="2790825" cy="2790825"/>
          </a:xfrm>
          <a:prstGeom prst="ellipse">
            <a:avLst/>
          </a:prstGeom>
          <a:ln w="38100">
            <a:noFill/>
          </a:ln>
          <a:effectLst>
            <a:glow>
              <a:schemeClr val="accent1">
                <a:alpha val="40000"/>
              </a:schemeClr>
            </a:glow>
            <a:innerShdw blurRad="1270000">
              <a:schemeClr val="bg1">
                <a:alpha val="78000"/>
              </a:schemeClr>
            </a:innerShdw>
            <a:reflection blurRad="279400" endPos="21000" dir="5400000" sy="-100000" algn="bl" rotWithShape="0"/>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useBgFill="1">
        <p:nvSpPr>
          <p:cNvPr id="18" name="Oval 17">
            <a:extLst>
              <a:ext uri="{FF2B5EF4-FFF2-40B4-BE49-F238E27FC236}">
                <a16:creationId xmlns:a16="http://schemas.microsoft.com/office/drawing/2014/main" id="{8D2D9DB1-37F8-3352-A062-084B95A86CC7}"/>
              </a:ext>
            </a:extLst>
          </p:cNvPr>
          <p:cNvSpPr/>
          <p:nvPr/>
        </p:nvSpPr>
        <p:spPr>
          <a:xfrm>
            <a:off x="19195640" y="1297015"/>
            <a:ext cx="2790825" cy="2790825"/>
          </a:xfrm>
          <a:prstGeom prst="ellipse">
            <a:avLst/>
          </a:prstGeom>
          <a:ln w="38100">
            <a:noFill/>
          </a:ln>
          <a:effectLst>
            <a:glow>
              <a:schemeClr val="accent1">
                <a:alpha val="40000"/>
              </a:schemeClr>
            </a:glow>
            <a:innerShdw blurRad="1270000">
              <a:schemeClr val="bg1">
                <a:alpha val="78000"/>
              </a:schemeClr>
            </a:innerShdw>
            <a:reflection blurRad="279400" endPos="21000" dir="5400000" sy="-100000" algn="bl" rotWithShape="0"/>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Tree>
    <p:extLst>
      <p:ext uri="{BB962C8B-B14F-4D97-AF65-F5344CB8AC3E}">
        <p14:creationId xmlns:p14="http://schemas.microsoft.com/office/powerpoint/2010/main" val="2412177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a:extLst>
            <a:ext uri="{FF2B5EF4-FFF2-40B4-BE49-F238E27FC236}">
              <a16:creationId xmlns:a16="http://schemas.microsoft.com/office/drawing/2014/main" id="{970CC0A9-5120-555C-F614-C3FEAD0199E5}"/>
            </a:ext>
          </a:extLst>
        </p:cNvPr>
        <p:cNvGrpSpPr/>
        <p:nvPr/>
      </p:nvGrpSpPr>
      <p:grpSpPr>
        <a:xfrm>
          <a:off x="0" y="0"/>
          <a:ext cx="0" cy="0"/>
          <a:chOff x="0" y="0"/>
          <a:chExt cx="0" cy="0"/>
        </a:xfrm>
      </p:grpSpPr>
      <p:sp>
        <p:nvSpPr>
          <p:cNvPr id="5" name="Metin kutusu 4">
            <a:extLst>
              <a:ext uri="{FF2B5EF4-FFF2-40B4-BE49-F238E27FC236}">
                <a16:creationId xmlns:a16="http://schemas.microsoft.com/office/drawing/2014/main" id="{AC2D9E8E-BEC2-15E0-9611-38C90F23E794}"/>
              </a:ext>
            </a:extLst>
          </p:cNvPr>
          <p:cNvSpPr txBox="1"/>
          <p:nvPr/>
        </p:nvSpPr>
        <p:spPr>
          <a:xfrm>
            <a:off x="203201" y="331430"/>
            <a:ext cx="2070100" cy="400110"/>
          </a:xfrm>
          <a:prstGeom prst="rect">
            <a:avLst/>
          </a:prstGeom>
          <a:noFill/>
        </p:spPr>
        <p:txBody>
          <a:bodyPr wrap="square" rtlCol="0">
            <a:spAutoFit/>
          </a:bodyPr>
          <a:lstStyle/>
          <a:p>
            <a:r>
              <a:rPr lang="en-US" sz="2000" b="1" i="0" dirty="0">
                <a:solidFill>
                  <a:schemeClr val="bg1"/>
                </a:solidFill>
                <a:effectLst/>
                <a:latin typeface="Cascadia Code" panose="020B0609020000020004" pitchFamily="49" charset="0"/>
                <a:cs typeface="Cascadia Code" panose="020B0609020000020004" pitchFamily="49" charset="0"/>
              </a:rPr>
              <a:t>POLYMORPHISM</a:t>
            </a:r>
            <a:endParaRPr lang="tr-TR" sz="2000" b="1" i="0" dirty="0">
              <a:solidFill>
                <a:schemeClr val="bg1"/>
              </a:solidFill>
              <a:effectLst/>
              <a:latin typeface="Cascadia Code" panose="020B0609020000020004" pitchFamily="49" charset="0"/>
              <a:cs typeface="Cascadia Code" panose="020B0609020000020004" pitchFamily="49" charset="0"/>
            </a:endParaRPr>
          </a:p>
        </p:txBody>
      </p:sp>
      <p:cxnSp>
        <p:nvCxnSpPr>
          <p:cNvPr id="6" name="Düz Bağlayıcı 5">
            <a:extLst>
              <a:ext uri="{FF2B5EF4-FFF2-40B4-BE49-F238E27FC236}">
                <a16:creationId xmlns:a16="http://schemas.microsoft.com/office/drawing/2014/main" id="{1C2953AB-B68E-0DCB-325C-DC74475717C6}"/>
              </a:ext>
            </a:extLst>
          </p:cNvPr>
          <p:cNvCxnSpPr/>
          <p:nvPr/>
        </p:nvCxnSpPr>
        <p:spPr>
          <a:xfrm>
            <a:off x="203200" y="731540"/>
            <a:ext cx="1178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Bağlayıcı: Dirsek 21">
            <a:extLst>
              <a:ext uri="{FF2B5EF4-FFF2-40B4-BE49-F238E27FC236}">
                <a16:creationId xmlns:a16="http://schemas.microsoft.com/office/drawing/2014/main" id="{B87EB27E-309D-DE84-C0FE-BFC374338387}"/>
              </a:ext>
            </a:extLst>
          </p:cNvPr>
          <p:cNvCxnSpPr>
            <a:cxnSpLocks/>
            <a:stCxn id="12" idx="0"/>
            <a:endCxn id="14" idx="0"/>
          </p:cNvCxnSpPr>
          <p:nvPr/>
        </p:nvCxnSpPr>
        <p:spPr>
          <a:xfrm rot="5400000" flipH="1" flipV="1">
            <a:off x="6031992" y="271272"/>
            <a:ext cx="12700" cy="8034528"/>
          </a:xfrm>
          <a:prstGeom prst="bentConnector3">
            <a:avLst>
              <a:gd name="adj1" fmla="val 1800000"/>
            </a:avLst>
          </a:prstGeom>
        </p:spPr>
        <p:style>
          <a:lnRef idx="3">
            <a:schemeClr val="dk1"/>
          </a:lnRef>
          <a:fillRef idx="0">
            <a:schemeClr val="dk1"/>
          </a:fillRef>
          <a:effectRef idx="2">
            <a:schemeClr val="dk1"/>
          </a:effectRef>
          <a:fontRef idx="minor">
            <a:schemeClr val="tx1"/>
          </a:fontRef>
        </p:style>
      </p:cxnSp>
      <p:cxnSp>
        <p:nvCxnSpPr>
          <p:cNvPr id="30" name="Düz Ok Bağlayıcısı 29">
            <a:extLst>
              <a:ext uri="{FF2B5EF4-FFF2-40B4-BE49-F238E27FC236}">
                <a16:creationId xmlns:a16="http://schemas.microsoft.com/office/drawing/2014/main" id="{251BFE86-9C5C-3334-75C7-04ED536DAD9B}"/>
              </a:ext>
            </a:extLst>
          </p:cNvPr>
          <p:cNvCxnSpPr>
            <a:stCxn id="13" idx="0"/>
            <a:endCxn id="11" idx="2"/>
          </p:cNvCxnSpPr>
          <p:nvPr/>
        </p:nvCxnSpPr>
        <p:spPr>
          <a:xfrm flipV="1">
            <a:off x="6096000" y="2750139"/>
            <a:ext cx="0" cy="153839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54" name="Grup 53">
            <a:extLst>
              <a:ext uri="{FF2B5EF4-FFF2-40B4-BE49-F238E27FC236}">
                <a16:creationId xmlns:a16="http://schemas.microsoft.com/office/drawing/2014/main" id="{5A6FC3E3-A0C2-B2D7-9592-E2D4653BCC69}"/>
              </a:ext>
            </a:extLst>
          </p:cNvPr>
          <p:cNvGrpSpPr/>
          <p:nvPr/>
        </p:nvGrpSpPr>
        <p:grpSpPr>
          <a:xfrm>
            <a:off x="4107180" y="1131652"/>
            <a:ext cx="3977640" cy="1618487"/>
            <a:chOff x="4107180" y="1131651"/>
            <a:chExt cx="3977640" cy="1618487"/>
          </a:xfrm>
        </p:grpSpPr>
        <p:sp>
          <p:nvSpPr>
            <p:cNvPr id="11" name="Dikdörtgen: Köşeleri Yuvarlatılmış 10">
              <a:extLst>
                <a:ext uri="{FF2B5EF4-FFF2-40B4-BE49-F238E27FC236}">
                  <a16:creationId xmlns:a16="http://schemas.microsoft.com/office/drawing/2014/main" id="{8BE2BFEF-6C32-3869-F058-0A6BCA36B07F}"/>
                </a:ext>
              </a:extLst>
            </p:cNvPr>
            <p:cNvSpPr/>
            <p:nvPr/>
          </p:nvSpPr>
          <p:spPr>
            <a:xfrm>
              <a:off x="4107180" y="1131651"/>
              <a:ext cx="3977640" cy="1618487"/>
            </a:xfrm>
            <a:prstGeom prst="round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tr-TR" dirty="0"/>
            </a:p>
          </p:txBody>
        </p:sp>
        <p:cxnSp>
          <p:nvCxnSpPr>
            <p:cNvPr id="32" name="Düz Bağlayıcı 31">
              <a:extLst>
                <a:ext uri="{FF2B5EF4-FFF2-40B4-BE49-F238E27FC236}">
                  <a16:creationId xmlns:a16="http://schemas.microsoft.com/office/drawing/2014/main" id="{A73391DF-857F-F5BB-97E6-067722B68D2F}"/>
                </a:ext>
              </a:extLst>
            </p:cNvPr>
            <p:cNvCxnSpPr/>
            <p:nvPr/>
          </p:nvCxnSpPr>
          <p:spPr>
            <a:xfrm>
              <a:off x="4107180" y="1545336"/>
              <a:ext cx="3977640" cy="0"/>
            </a:xfrm>
            <a:prstGeom prst="line">
              <a:avLst/>
            </a:prstGeom>
          </p:spPr>
          <p:style>
            <a:lnRef idx="3">
              <a:schemeClr val="dk1"/>
            </a:lnRef>
            <a:fillRef idx="0">
              <a:schemeClr val="dk1"/>
            </a:fillRef>
            <a:effectRef idx="2">
              <a:schemeClr val="dk1"/>
            </a:effectRef>
            <a:fontRef idx="minor">
              <a:schemeClr val="tx1"/>
            </a:fontRef>
          </p:style>
        </p:cxnSp>
        <p:cxnSp>
          <p:nvCxnSpPr>
            <p:cNvPr id="34" name="Düz Bağlayıcı 33">
              <a:extLst>
                <a:ext uri="{FF2B5EF4-FFF2-40B4-BE49-F238E27FC236}">
                  <a16:creationId xmlns:a16="http://schemas.microsoft.com/office/drawing/2014/main" id="{450669CB-835E-2F7E-E223-AFF731E79DB9}"/>
                </a:ext>
              </a:extLst>
            </p:cNvPr>
            <p:cNvCxnSpPr/>
            <p:nvPr/>
          </p:nvCxnSpPr>
          <p:spPr>
            <a:xfrm>
              <a:off x="4107180" y="2167128"/>
              <a:ext cx="3977640" cy="0"/>
            </a:xfrm>
            <a:prstGeom prst="line">
              <a:avLst/>
            </a:prstGeom>
          </p:spPr>
          <p:style>
            <a:lnRef idx="3">
              <a:schemeClr val="dk1"/>
            </a:lnRef>
            <a:fillRef idx="0">
              <a:schemeClr val="dk1"/>
            </a:fillRef>
            <a:effectRef idx="2">
              <a:schemeClr val="dk1"/>
            </a:effectRef>
            <a:fontRef idx="minor">
              <a:schemeClr val="tx1"/>
            </a:fontRef>
          </p:style>
        </p:cxnSp>
        <p:sp>
          <p:nvSpPr>
            <p:cNvPr id="35" name="Metin kutusu 34">
              <a:extLst>
                <a:ext uri="{FF2B5EF4-FFF2-40B4-BE49-F238E27FC236}">
                  <a16:creationId xmlns:a16="http://schemas.microsoft.com/office/drawing/2014/main" id="{8C5406F6-1B95-0E75-169F-F504FB917E7E}"/>
                </a:ext>
              </a:extLst>
            </p:cNvPr>
            <p:cNvSpPr txBox="1"/>
            <p:nvPr/>
          </p:nvSpPr>
          <p:spPr>
            <a:xfrm>
              <a:off x="5526786" y="1194291"/>
              <a:ext cx="1138429" cy="369332"/>
            </a:xfrm>
            <a:prstGeom prst="rect">
              <a:avLst/>
            </a:prstGeom>
            <a:noFill/>
          </p:spPr>
          <p:txBody>
            <a:bodyPr wrap="square" rtlCol="0">
              <a:spAutoFit/>
            </a:bodyPr>
            <a:lstStyle/>
            <a:p>
              <a:r>
                <a:rPr lang="tr-TR" dirty="0"/>
                <a:t>Hayvanlar</a:t>
              </a:r>
            </a:p>
          </p:txBody>
        </p:sp>
        <p:sp>
          <p:nvSpPr>
            <p:cNvPr id="36" name="Metin kutusu 35">
              <a:extLst>
                <a:ext uri="{FF2B5EF4-FFF2-40B4-BE49-F238E27FC236}">
                  <a16:creationId xmlns:a16="http://schemas.microsoft.com/office/drawing/2014/main" id="{96D019D8-CD8A-D02C-CB7D-1737B5A54BCD}"/>
                </a:ext>
              </a:extLst>
            </p:cNvPr>
            <p:cNvSpPr txBox="1"/>
            <p:nvPr/>
          </p:nvSpPr>
          <p:spPr>
            <a:xfrm>
              <a:off x="4216908" y="1551353"/>
              <a:ext cx="1988820" cy="584775"/>
            </a:xfrm>
            <a:prstGeom prst="rect">
              <a:avLst/>
            </a:prstGeom>
            <a:noFill/>
          </p:spPr>
          <p:txBody>
            <a:bodyPr wrap="square" rtlCol="0">
              <a:spAutoFit/>
            </a:bodyPr>
            <a:lstStyle/>
            <a:p>
              <a:pPr marL="285750" indent="-285750">
                <a:buFont typeface="Arial" panose="020B0604020202020204" pitchFamily="34" charset="0"/>
                <a:buChar char="•"/>
              </a:pPr>
              <a:r>
                <a:rPr lang="tr-TR" sz="1600" dirty="0"/>
                <a:t>Adi: </a:t>
              </a:r>
              <a:r>
                <a:rPr lang="tr-TR" sz="1600" dirty="0" err="1"/>
                <a:t>String</a:t>
              </a:r>
              <a:endParaRPr lang="tr-TR" sz="1600" dirty="0"/>
            </a:p>
            <a:p>
              <a:pPr marL="285750" indent="-285750">
                <a:buFont typeface="Arial" panose="020B0604020202020204" pitchFamily="34" charset="0"/>
                <a:buChar char="•"/>
              </a:pPr>
              <a:r>
                <a:rPr lang="tr-TR" sz="1600" dirty="0"/>
                <a:t>Yas: </a:t>
              </a:r>
              <a:r>
                <a:rPr lang="tr-TR" sz="1600" dirty="0" err="1"/>
                <a:t>Int</a:t>
              </a:r>
              <a:endParaRPr lang="tr-TR" sz="1600" dirty="0"/>
            </a:p>
          </p:txBody>
        </p:sp>
        <p:sp>
          <p:nvSpPr>
            <p:cNvPr id="37" name="Metin kutusu 36">
              <a:extLst>
                <a:ext uri="{FF2B5EF4-FFF2-40B4-BE49-F238E27FC236}">
                  <a16:creationId xmlns:a16="http://schemas.microsoft.com/office/drawing/2014/main" id="{255BA169-5E13-071C-A8E5-42FA83A76A6F}"/>
                </a:ext>
              </a:extLst>
            </p:cNvPr>
            <p:cNvSpPr txBox="1"/>
            <p:nvPr/>
          </p:nvSpPr>
          <p:spPr>
            <a:xfrm>
              <a:off x="4216908" y="2287579"/>
              <a:ext cx="1825752" cy="369332"/>
            </a:xfrm>
            <a:prstGeom prst="rect">
              <a:avLst/>
            </a:prstGeom>
            <a:noFill/>
          </p:spPr>
          <p:txBody>
            <a:bodyPr wrap="square" rtlCol="0">
              <a:spAutoFit/>
            </a:bodyPr>
            <a:lstStyle/>
            <a:p>
              <a:pPr marL="285750" indent="-285750">
                <a:buFont typeface="Arial" panose="020B0604020202020204" pitchFamily="34" charset="0"/>
                <a:buChar char="•"/>
              </a:pPr>
              <a:r>
                <a:rPr lang="tr-TR" dirty="0"/>
                <a:t>Ses()</a:t>
              </a:r>
            </a:p>
          </p:txBody>
        </p:sp>
      </p:grpSp>
      <p:grpSp>
        <p:nvGrpSpPr>
          <p:cNvPr id="55" name="Grup 54">
            <a:extLst>
              <a:ext uri="{FF2B5EF4-FFF2-40B4-BE49-F238E27FC236}">
                <a16:creationId xmlns:a16="http://schemas.microsoft.com/office/drawing/2014/main" id="{C301A16D-70F3-23AB-FA10-4D7579C4FA22}"/>
              </a:ext>
            </a:extLst>
          </p:cNvPr>
          <p:cNvGrpSpPr/>
          <p:nvPr/>
        </p:nvGrpSpPr>
        <p:grpSpPr>
          <a:xfrm>
            <a:off x="536448" y="4288536"/>
            <a:ext cx="2956560" cy="1618487"/>
            <a:chOff x="536448" y="4288535"/>
            <a:chExt cx="2956560" cy="1618487"/>
          </a:xfrm>
        </p:grpSpPr>
        <p:sp>
          <p:nvSpPr>
            <p:cNvPr id="12" name="Dikdörtgen: Köşeleri Yuvarlatılmış 11">
              <a:extLst>
                <a:ext uri="{FF2B5EF4-FFF2-40B4-BE49-F238E27FC236}">
                  <a16:creationId xmlns:a16="http://schemas.microsoft.com/office/drawing/2014/main" id="{B4554F98-BF86-EF7D-26E3-712CA539F04C}"/>
                </a:ext>
              </a:extLst>
            </p:cNvPr>
            <p:cNvSpPr/>
            <p:nvPr/>
          </p:nvSpPr>
          <p:spPr>
            <a:xfrm>
              <a:off x="536448" y="4288535"/>
              <a:ext cx="2956560" cy="1618487"/>
            </a:xfrm>
            <a:prstGeom prst="round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tr-TR" dirty="0"/>
            </a:p>
          </p:txBody>
        </p:sp>
        <p:cxnSp>
          <p:nvCxnSpPr>
            <p:cNvPr id="39" name="Düz Bağlayıcı 38">
              <a:extLst>
                <a:ext uri="{FF2B5EF4-FFF2-40B4-BE49-F238E27FC236}">
                  <a16:creationId xmlns:a16="http://schemas.microsoft.com/office/drawing/2014/main" id="{39246CA7-CC18-1A5E-C113-4EED818F3DAD}"/>
                </a:ext>
              </a:extLst>
            </p:cNvPr>
            <p:cNvCxnSpPr/>
            <p:nvPr/>
          </p:nvCxnSpPr>
          <p:spPr>
            <a:xfrm>
              <a:off x="536448" y="4837176"/>
              <a:ext cx="2956560" cy="0"/>
            </a:xfrm>
            <a:prstGeom prst="line">
              <a:avLst/>
            </a:prstGeom>
          </p:spPr>
          <p:style>
            <a:lnRef idx="3">
              <a:schemeClr val="dk1"/>
            </a:lnRef>
            <a:fillRef idx="0">
              <a:schemeClr val="dk1"/>
            </a:fillRef>
            <a:effectRef idx="2">
              <a:schemeClr val="dk1"/>
            </a:effectRef>
            <a:fontRef idx="minor">
              <a:schemeClr val="tx1"/>
            </a:fontRef>
          </p:style>
        </p:cxnSp>
        <p:cxnSp>
          <p:nvCxnSpPr>
            <p:cNvPr id="42" name="Düz Bağlayıcı 41">
              <a:extLst>
                <a:ext uri="{FF2B5EF4-FFF2-40B4-BE49-F238E27FC236}">
                  <a16:creationId xmlns:a16="http://schemas.microsoft.com/office/drawing/2014/main" id="{905E73A7-70ED-2CA8-4A21-D6D3D98101A7}"/>
                </a:ext>
              </a:extLst>
            </p:cNvPr>
            <p:cNvCxnSpPr/>
            <p:nvPr/>
          </p:nvCxnSpPr>
          <p:spPr>
            <a:xfrm>
              <a:off x="536448" y="5263896"/>
              <a:ext cx="2956560" cy="0"/>
            </a:xfrm>
            <a:prstGeom prst="line">
              <a:avLst/>
            </a:prstGeom>
          </p:spPr>
          <p:style>
            <a:lnRef idx="3">
              <a:schemeClr val="dk1"/>
            </a:lnRef>
            <a:fillRef idx="0">
              <a:schemeClr val="dk1"/>
            </a:fillRef>
            <a:effectRef idx="2">
              <a:schemeClr val="dk1"/>
            </a:effectRef>
            <a:fontRef idx="minor">
              <a:schemeClr val="tx1"/>
            </a:fontRef>
          </p:style>
        </p:cxnSp>
        <p:sp>
          <p:nvSpPr>
            <p:cNvPr id="45" name="Metin kutusu 44">
              <a:extLst>
                <a:ext uri="{FF2B5EF4-FFF2-40B4-BE49-F238E27FC236}">
                  <a16:creationId xmlns:a16="http://schemas.microsoft.com/office/drawing/2014/main" id="{72113BB4-F862-4818-8E97-8B99C329076F}"/>
                </a:ext>
              </a:extLst>
            </p:cNvPr>
            <p:cNvSpPr txBox="1"/>
            <p:nvPr/>
          </p:nvSpPr>
          <p:spPr>
            <a:xfrm>
              <a:off x="1612391" y="4376666"/>
              <a:ext cx="804672" cy="369332"/>
            </a:xfrm>
            <a:prstGeom prst="rect">
              <a:avLst/>
            </a:prstGeom>
            <a:noFill/>
          </p:spPr>
          <p:txBody>
            <a:bodyPr wrap="square" rtlCol="0">
              <a:spAutoFit/>
            </a:bodyPr>
            <a:lstStyle/>
            <a:p>
              <a:r>
                <a:rPr lang="tr-TR" dirty="0"/>
                <a:t>Kopek</a:t>
              </a:r>
            </a:p>
          </p:txBody>
        </p:sp>
        <p:sp>
          <p:nvSpPr>
            <p:cNvPr id="51" name="Metin kutusu 50">
              <a:extLst>
                <a:ext uri="{FF2B5EF4-FFF2-40B4-BE49-F238E27FC236}">
                  <a16:creationId xmlns:a16="http://schemas.microsoft.com/office/drawing/2014/main" id="{F5D07A82-679C-9A22-855A-985C2FDDD07B}"/>
                </a:ext>
              </a:extLst>
            </p:cNvPr>
            <p:cNvSpPr txBox="1"/>
            <p:nvPr/>
          </p:nvSpPr>
          <p:spPr>
            <a:xfrm>
              <a:off x="664464" y="5369844"/>
              <a:ext cx="1825752" cy="369332"/>
            </a:xfrm>
            <a:prstGeom prst="rect">
              <a:avLst/>
            </a:prstGeom>
            <a:noFill/>
          </p:spPr>
          <p:txBody>
            <a:bodyPr wrap="square" rtlCol="0">
              <a:spAutoFit/>
            </a:bodyPr>
            <a:lstStyle/>
            <a:p>
              <a:pPr marL="285750" indent="-285750">
                <a:buFont typeface="Arial" panose="020B0604020202020204" pitchFamily="34" charset="0"/>
                <a:buChar char="•"/>
              </a:pPr>
              <a:r>
                <a:rPr lang="tr-TR" dirty="0"/>
                <a:t>Ses()</a:t>
              </a:r>
            </a:p>
          </p:txBody>
        </p:sp>
      </p:grpSp>
      <p:grpSp>
        <p:nvGrpSpPr>
          <p:cNvPr id="56" name="Grup 55">
            <a:extLst>
              <a:ext uri="{FF2B5EF4-FFF2-40B4-BE49-F238E27FC236}">
                <a16:creationId xmlns:a16="http://schemas.microsoft.com/office/drawing/2014/main" id="{9FCFE30F-F9FE-E56B-D74D-B5903206C77C}"/>
              </a:ext>
            </a:extLst>
          </p:cNvPr>
          <p:cNvGrpSpPr/>
          <p:nvPr/>
        </p:nvGrpSpPr>
        <p:grpSpPr>
          <a:xfrm>
            <a:off x="4617720" y="4288537"/>
            <a:ext cx="2956560" cy="1618487"/>
            <a:chOff x="4617720" y="4288537"/>
            <a:chExt cx="2956560" cy="1618487"/>
          </a:xfrm>
        </p:grpSpPr>
        <p:sp>
          <p:nvSpPr>
            <p:cNvPr id="13" name="Dikdörtgen: Köşeleri Yuvarlatılmış 12">
              <a:extLst>
                <a:ext uri="{FF2B5EF4-FFF2-40B4-BE49-F238E27FC236}">
                  <a16:creationId xmlns:a16="http://schemas.microsoft.com/office/drawing/2014/main" id="{AE058D15-697E-E6DE-712A-6D55022E9A31}"/>
                </a:ext>
              </a:extLst>
            </p:cNvPr>
            <p:cNvSpPr/>
            <p:nvPr/>
          </p:nvSpPr>
          <p:spPr>
            <a:xfrm>
              <a:off x="4617720" y="4288537"/>
              <a:ext cx="2956560" cy="1618487"/>
            </a:xfrm>
            <a:prstGeom prst="round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tr-TR" dirty="0"/>
            </a:p>
          </p:txBody>
        </p:sp>
        <p:cxnSp>
          <p:nvCxnSpPr>
            <p:cNvPr id="40" name="Düz Bağlayıcı 39">
              <a:extLst>
                <a:ext uri="{FF2B5EF4-FFF2-40B4-BE49-F238E27FC236}">
                  <a16:creationId xmlns:a16="http://schemas.microsoft.com/office/drawing/2014/main" id="{C855565C-5E70-2135-474B-2BE8B5FA6FA1}"/>
                </a:ext>
              </a:extLst>
            </p:cNvPr>
            <p:cNvCxnSpPr/>
            <p:nvPr/>
          </p:nvCxnSpPr>
          <p:spPr>
            <a:xfrm>
              <a:off x="4617720" y="4834128"/>
              <a:ext cx="2956560" cy="0"/>
            </a:xfrm>
            <a:prstGeom prst="line">
              <a:avLst/>
            </a:prstGeom>
          </p:spPr>
          <p:style>
            <a:lnRef idx="3">
              <a:schemeClr val="dk1"/>
            </a:lnRef>
            <a:fillRef idx="0">
              <a:schemeClr val="dk1"/>
            </a:fillRef>
            <a:effectRef idx="2">
              <a:schemeClr val="dk1"/>
            </a:effectRef>
            <a:fontRef idx="minor">
              <a:schemeClr val="tx1"/>
            </a:fontRef>
          </p:style>
        </p:cxnSp>
        <p:cxnSp>
          <p:nvCxnSpPr>
            <p:cNvPr id="44" name="Düz Bağlayıcı 43">
              <a:extLst>
                <a:ext uri="{FF2B5EF4-FFF2-40B4-BE49-F238E27FC236}">
                  <a16:creationId xmlns:a16="http://schemas.microsoft.com/office/drawing/2014/main" id="{3C127B85-4E89-D705-F638-A7C08E06435D}"/>
                </a:ext>
              </a:extLst>
            </p:cNvPr>
            <p:cNvCxnSpPr/>
            <p:nvPr/>
          </p:nvCxnSpPr>
          <p:spPr>
            <a:xfrm>
              <a:off x="4617720" y="5230368"/>
              <a:ext cx="2956560" cy="0"/>
            </a:xfrm>
            <a:prstGeom prst="line">
              <a:avLst/>
            </a:prstGeom>
          </p:spPr>
          <p:style>
            <a:lnRef idx="3">
              <a:schemeClr val="dk1"/>
            </a:lnRef>
            <a:fillRef idx="0">
              <a:schemeClr val="dk1"/>
            </a:fillRef>
            <a:effectRef idx="2">
              <a:schemeClr val="dk1"/>
            </a:effectRef>
            <a:fontRef idx="minor">
              <a:schemeClr val="tx1"/>
            </a:fontRef>
          </p:style>
        </p:cxnSp>
        <p:sp>
          <p:nvSpPr>
            <p:cNvPr id="49" name="Metin kutusu 48">
              <a:extLst>
                <a:ext uri="{FF2B5EF4-FFF2-40B4-BE49-F238E27FC236}">
                  <a16:creationId xmlns:a16="http://schemas.microsoft.com/office/drawing/2014/main" id="{55E67A82-2CF5-62C5-82B7-5263F3CC0881}"/>
                </a:ext>
              </a:extLst>
            </p:cNvPr>
            <p:cNvSpPr txBox="1"/>
            <p:nvPr/>
          </p:nvSpPr>
          <p:spPr>
            <a:xfrm>
              <a:off x="5779770" y="4367520"/>
              <a:ext cx="632460" cy="369332"/>
            </a:xfrm>
            <a:prstGeom prst="rect">
              <a:avLst/>
            </a:prstGeom>
            <a:noFill/>
          </p:spPr>
          <p:txBody>
            <a:bodyPr wrap="square" rtlCol="0">
              <a:spAutoFit/>
            </a:bodyPr>
            <a:lstStyle/>
            <a:p>
              <a:r>
                <a:rPr lang="tr-TR" dirty="0"/>
                <a:t>Kedi</a:t>
              </a:r>
            </a:p>
          </p:txBody>
        </p:sp>
        <p:sp>
          <p:nvSpPr>
            <p:cNvPr id="52" name="Metin kutusu 51">
              <a:extLst>
                <a:ext uri="{FF2B5EF4-FFF2-40B4-BE49-F238E27FC236}">
                  <a16:creationId xmlns:a16="http://schemas.microsoft.com/office/drawing/2014/main" id="{3BE2107D-A8B4-064A-DFE1-2330397AB1CE}"/>
                </a:ext>
              </a:extLst>
            </p:cNvPr>
            <p:cNvSpPr txBox="1"/>
            <p:nvPr/>
          </p:nvSpPr>
          <p:spPr>
            <a:xfrm>
              <a:off x="4839463" y="5369844"/>
              <a:ext cx="1825752" cy="369332"/>
            </a:xfrm>
            <a:prstGeom prst="rect">
              <a:avLst/>
            </a:prstGeom>
            <a:noFill/>
          </p:spPr>
          <p:txBody>
            <a:bodyPr wrap="square" rtlCol="0">
              <a:spAutoFit/>
            </a:bodyPr>
            <a:lstStyle/>
            <a:p>
              <a:pPr marL="285750" indent="-285750">
                <a:buFont typeface="Arial" panose="020B0604020202020204" pitchFamily="34" charset="0"/>
                <a:buChar char="•"/>
              </a:pPr>
              <a:r>
                <a:rPr lang="tr-TR" dirty="0"/>
                <a:t>Ses()</a:t>
              </a:r>
            </a:p>
          </p:txBody>
        </p:sp>
      </p:grpSp>
      <p:grpSp>
        <p:nvGrpSpPr>
          <p:cNvPr id="57" name="Grup 56">
            <a:extLst>
              <a:ext uri="{FF2B5EF4-FFF2-40B4-BE49-F238E27FC236}">
                <a16:creationId xmlns:a16="http://schemas.microsoft.com/office/drawing/2014/main" id="{C3187FDF-3C0D-130D-6A53-92C1B9DA849D}"/>
              </a:ext>
            </a:extLst>
          </p:cNvPr>
          <p:cNvGrpSpPr/>
          <p:nvPr/>
        </p:nvGrpSpPr>
        <p:grpSpPr>
          <a:xfrm>
            <a:off x="8570976" y="4288536"/>
            <a:ext cx="2956560" cy="1618487"/>
            <a:chOff x="8570976" y="4288536"/>
            <a:chExt cx="2956560" cy="1618487"/>
          </a:xfrm>
        </p:grpSpPr>
        <p:sp>
          <p:nvSpPr>
            <p:cNvPr id="14" name="Dikdörtgen: Köşeleri Yuvarlatılmış 13">
              <a:extLst>
                <a:ext uri="{FF2B5EF4-FFF2-40B4-BE49-F238E27FC236}">
                  <a16:creationId xmlns:a16="http://schemas.microsoft.com/office/drawing/2014/main" id="{846F09FE-1500-2308-7DBE-C7A7D2AF5FF9}"/>
                </a:ext>
              </a:extLst>
            </p:cNvPr>
            <p:cNvSpPr/>
            <p:nvPr/>
          </p:nvSpPr>
          <p:spPr>
            <a:xfrm>
              <a:off x="8570976" y="4288536"/>
              <a:ext cx="2956560" cy="1618487"/>
            </a:xfrm>
            <a:prstGeom prst="round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tr-TR" dirty="0"/>
            </a:p>
          </p:txBody>
        </p:sp>
        <p:cxnSp>
          <p:nvCxnSpPr>
            <p:cNvPr id="41" name="Düz Bağlayıcı 40">
              <a:extLst>
                <a:ext uri="{FF2B5EF4-FFF2-40B4-BE49-F238E27FC236}">
                  <a16:creationId xmlns:a16="http://schemas.microsoft.com/office/drawing/2014/main" id="{63F0BBA7-06CA-051C-0798-7BC795839186}"/>
                </a:ext>
              </a:extLst>
            </p:cNvPr>
            <p:cNvCxnSpPr/>
            <p:nvPr/>
          </p:nvCxnSpPr>
          <p:spPr>
            <a:xfrm>
              <a:off x="8570976" y="4834128"/>
              <a:ext cx="2956560" cy="0"/>
            </a:xfrm>
            <a:prstGeom prst="line">
              <a:avLst/>
            </a:prstGeom>
          </p:spPr>
          <p:style>
            <a:lnRef idx="3">
              <a:schemeClr val="dk1"/>
            </a:lnRef>
            <a:fillRef idx="0">
              <a:schemeClr val="dk1"/>
            </a:fillRef>
            <a:effectRef idx="2">
              <a:schemeClr val="dk1"/>
            </a:effectRef>
            <a:fontRef idx="minor">
              <a:schemeClr val="tx1"/>
            </a:fontRef>
          </p:style>
        </p:cxnSp>
        <p:cxnSp>
          <p:nvCxnSpPr>
            <p:cNvPr id="43" name="Düz Bağlayıcı 42">
              <a:extLst>
                <a:ext uri="{FF2B5EF4-FFF2-40B4-BE49-F238E27FC236}">
                  <a16:creationId xmlns:a16="http://schemas.microsoft.com/office/drawing/2014/main" id="{03813FA7-1300-846E-DE89-170B8893E234}"/>
                </a:ext>
              </a:extLst>
            </p:cNvPr>
            <p:cNvCxnSpPr/>
            <p:nvPr/>
          </p:nvCxnSpPr>
          <p:spPr>
            <a:xfrm>
              <a:off x="8570976" y="5266944"/>
              <a:ext cx="2956560" cy="0"/>
            </a:xfrm>
            <a:prstGeom prst="line">
              <a:avLst/>
            </a:prstGeom>
          </p:spPr>
          <p:style>
            <a:lnRef idx="3">
              <a:schemeClr val="dk1"/>
            </a:lnRef>
            <a:fillRef idx="0">
              <a:schemeClr val="dk1"/>
            </a:fillRef>
            <a:effectRef idx="2">
              <a:schemeClr val="dk1"/>
            </a:effectRef>
            <a:fontRef idx="minor">
              <a:schemeClr val="tx1"/>
            </a:fontRef>
          </p:style>
        </p:cxnSp>
        <p:sp>
          <p:nvSpPr>
            <p:cNvPr id="50" name="Metin kutusu 49">
              <a:extLst>
                <a:ext uri="{FF2B5EF4-FFF2-40B4-BE49-F238E27FC236}">
                  <a16:creationId xmlns:a16="http://schemas.microsoft.com/office/drawing/2014/main" id="{AF23F4AE-808C-8DCF-8150-3937E1304A48}"/>
                </a:ext>
              </a:extLst>
            </p:cNvPr>
            <p:cNvSpPr txBox="1"/>
            <p:nvPr/>
          </p:nvSpPr>
          <p:spPr>
            <a:xfrm>
              <a:off x="9793224" y="4376662"/>
              <a:ext cx="512065" cy="369332"/>
            </a:xfrm>
            <a:prstGeom prst="rect">
              <a:avLst/>
            </a:prstGeom>
            <a:noFill/>
          </p:spPr>
          <p:txBody>
            <a:bodyPr wrap="square" rtlCol="0">
              <a:spAutoFit/>
            </a:bodyPr>
            <a:lstStyle/>
            <a:p>
              <a:r>
                <a:rPr lang="tr-TR" dirty="0"/>
                <a:t>Kus</a:t>
              </a:r>
            </a:p>
          </p:txBody>
        </p:sp>
        <p:sp>
          <p:nvSpPr>
            <p:cNvPr id="53" name="Metin kutusu 52">
              <a:extLst>
                <a:ext uri="{FF2B5EF4-FFF2-40B4-BE49-F238E27FC236}">
                  <a16:creationId xmlns:a16="http://schemas.microsoft.com/office/drawing/2014/main" id="{9958BC96-F9D3-7458-55B0-6B626D897344}"/>
                </a:ext>
              </a:extLst>
            </p:cNvPr>
            <p:cNvSpPr txBox="1"/>
            <p:nvPr/>
          </p:nvSpPr>
          <p:spPr>
            <a:xfrm>
              <a:off x="8798815" y="5369844"/>
              <a:ext cx="1825752" cy="369332"/>
            </a:xfrm>
            <a:prstGeom prst="rect">
              <a:avLst/>
            </a:prstGeom>
            <a:noFill/>
          </p:spPr>
          <p:txBody>
            <a:bodyPr wrap="square" rtlCol="0">
              <a:spAutoFit/>
            </a:bodyPr>
            <a:lstStyle/>
            <a:p>
              <a:pPr marL="285750" indent="-285750">
                <a:buFont typeface="Arial" panose="020B0604020202020204" pitchFamily="34" charset="0"/>
                <a:buChar char="•"/>
              </a:pPr>
              <a:r>
                <a:rPr lang="tr-TR" dirty="0"/>
                <a:t>Ses()</a:t>
              </a:r>
            </a:p>
          </p:txBody>
        </p:sp>
      </p:grpSp>
      <p:pic>
        <p:nvPicPr>
          <p:cNvPr id="58" name="Picture 2">
            <a:extLst>
              <a:ext uri="{FF2B5EF4-FFF2-40B4-BE49-F238E27FC236}">
                <a16:creationId xmlns:a16="http://schemas.microsoft.com/office/drawing/2014/main" id="{F5709BF5-725B-0DEE-9566-11D678208F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70336" y="876255"/>
            <a:ext cx="7132637" cy="5762669"/>
          </a:xfrm>
          <a:prstGeom prst="rect">
            <a:avLst/>
          </a:prstGeom>
          <a:noFill/>
          <a:extLst>
            <a:ext uri="{909E8E84-426E-40DD-AFC4-6F175D3DCCD1}">
              <a14:hiddenFill xmlns:a14="http://schemas.microsoft.com/office/drawing/2010/main">
                <a:solidFill>
                  <a:srgbClr val="FFFFFF"/>
                </a:solidFill>
              </a14:hiddenFill>
            </a:ext>
          </a:extLst>
        </p:spPr>
      </p:pic>
      <p:sp>
        <p:nvSpPr>
          <p:cNvPr id="59" name="Metin kutusu 58">
            <a:extLst>
              <a:ext uri="{FF2B5EF4-FFF2-40B4-BE49-F238E27FC236}">
                <a16:creationId xmlns:a16="http://schemas.microsoft.com/office/drawing/2014/main" id="{CCAD7432-2F59-B80F-0DF6-AF98DA32AFE8}"/>
              </a:ext>
            </a:extLst>
          </p:cNvPr>
          <p:cNvSpPr txBox="1"/>
          <p:nvPr/>
        </p:nvSpPr>
        <p:spPr>
          <a:xfrm>
            <a:off x="-7724024" y="876255"/>
            <a:ext cx="4552950" cy="5632311"/>
          </a:xfrm>
          <a:prstGeom prst="rect">
            <a:avLst/>
          </a:prstGeom>
          <a:noFill/>
        </p:spPr>
        <p:txBody>
          <a:bodyPr wrap="square" rtlCol="0">
            <a:spAutoFit/>
          </a:bodyPr>
          <a:lstStyle/>
          <a:p>
            <a:r>
              <a:rPr lang="tr-TR" dirty="0">
                <a:solidFill>
                  <a:schemeClr val="bg1"/>
                </a:solidFill>
              </a:rPr>
              <a:t>Bir üniversite sistemini tasvir eden diyagramda, </a:t>
            </a:r>
            <a:r>
              <a:rPr lang="tr-TR" b="1" dirty="0">
                <a:solidFill>
                  <a:schemeClr val="bg1"/>
                </a:solidFill>
              </a:rPr>
              <a:t>Çalışan</a:t>
            </a:r>
            <a:r>
              <a:rPr lang="tr-TR" dirty="0">
                <a:solidFill>
                  <a:schemeClr val="bg1"/>
                </a:solidFill>
              </a:rPr>
              <a:t> sınıfında varsayılan olarak </a:t>
            </a:r>
            <a:r>
              <a:rPr lang="tr-TR" b="1" dirty="0">
                <a:solidFill>
                  <a:schemeClr val="bg1"/>
                </a:solidFill>
              </a:rPr>
              <a:t>giriş(</a:t>
            </a:r>
            <a:r>
              <a:rPr lang="tr-TR" b="1" dirty="0" err="1">
                <a:solidFill>
                  <a:schemeClr val="bg1"/>
                </a:solidFill>
              </a:rPr>
              <a:t>anaGiris</a:t>
            </a:r>
            <a:r>
              <a:rPr lang="tr-TR" b="1" dirty="0">
                <a:solidFill>
                  <a:schemeClr val="bg1"/>
                </a:solidFill>
              </a:rPr>
              <a:t>) </a:t>
            </a:r>
            <a:r>
              <a:rPr lang="tr-TR" dirty="0">
                <a:solidFill>
                  <a:schemeClr val="bg1"/>
                </a:solidFill>
              </a:rPr>
              <a:t>metodu tanımlıdır. Yani tüm çalışanlar başlangıçta </a:t>
            </a:r>
            <a:r>
              <a:rPr lang="tr-TR" b="1" dirty="0" err="1">
                <a:solidFill>
                  <a:schemeClr val="bg1"/>
                </a:solidFill>
              </a:rPr>
              <a:t>anaGiris</a:t>
            </a:r>
            <a:r>
              <a:rPr lang="tr-TR" dirty="0">
                <a:solidFill>
                  <a:schemeClr val="bg1"/>
                </a:solidFill>
              </a:rPr>
              <a:t> üzerinden sisteme giriş yapmaktadır.</a:t>
            </a:r>
          </a:p>
          <a:p>
            <a:endParaRPr lang="tr-TR" dirty="0">
              <a:solidFill>
                <a:schemeClr val="bg1"/>
              </a:solidFill>
            </a:endParaRPr>
          </a:p>
          <a:p>
            <a:r>
              <a:rPr lang="tr-TR" dirty="0">
                <a:solidFill>
                  <a:schemeClr val="bg1"/>
                </a:solidFill>
              </a:rPr>
              <a:t>Ancak, zamanla memurların farklı bir kapıyı kullanması gerektiği için, </a:t>
            </a:r>
            <a:r>
              <a:rPr lang="tr-TR" b="1" dirty="0">
                <a:solidFill>
                  <a:schemeClr val="bg1"/>
                </a:solidFill>
              </a:rPr>
              <a:t>Memur</a:t>
            </a:r>
            <a:r>
              <a:rPr lang="tr-TR" dirty="0">
                <a:solidFill>
                  <a:schemeClr val="bg1"/>
                </a:solidFill>
              </a:rPr>
              <a:t> sınıfında </a:t>
            </a:r>
            <a:r>
              <a:rPr lang="tr-TR" b="1" dirty="0">
                <a:solidFill>
                  <a:schemeClr val="bg1"/>
                </a:solidFill>
              </a:rPr>
              <a:t>giriş(</a:t>
            </a:r>
            <a:r>
              <a:rPr lang="tr-TR" b="1" dirty="0" err="1">
                <a:solidFill>
                  <a:schemeClr val="bg1"/>
                </a:solidFill>
              </a:rPr>
              <a:t>kapiNo</a:t>
            </a:r>
            <a:r>
              <a:rPr lang="tr-TR" b="1" dirty="0">
                <a:solidFill>
                  <a:schemeClr val="bg1"/>
                </a:solidFill>
              </a:rPr>
              <a:t>) </a:t>
            </a:r>
            <a:r>
              <a:rPr lang="tr-TR" dirty="0">
                <a:solidFill>
                  <a:schemeClr val="bg1"/>
                </a:solidFill>
              </a:rPr>
              <a:t>şeklinde yeni bir </a:t>
            </a:r>
            <a:r>
              <a:rPr lang="tr-TR" dirty="0" err="1">
                <a:solidFill>
                  <a:schemeClr val="bg1"/>
                </a:solidFill>
              </a:rPr>
              <a:t>metod</a:t>
            </a:r>
            <a:r>
              <a:rPr lang="tr-TR" dirty="0">
                <a:solidFill>
                  <a:schemeClr val="bg1"/>
                </a:solidFill>
              </a:rPr>
              <a:t> tanımlanmıştır. Bu sayede </a:t>
            </a:r>
            <a:r>
              <a:rPr lang="tr-TR" b="1" dirty="0">
                <a:solidFill>
                  <a:schemeClr val="bg1"/>
                </a:solidFill>
              </a:rPr>
              <a:t>Memur</a:t>
            </a:r>
            <a:r>
              <a:rPr lang="tr-TR" dirty="0">
                <a:solidFill>
                  <a:schemeClr val="bg1"/>
                </a:solidFill>
              </a:rPr>
              <a:t> sınıfı, </a:t>
            </a:r>
            <a:r>
              <a:rPr lang="tr-TR" b="1" dirty="0">
                <a:solidFill>
                  <a:schemeClr val="bg1"/>
                </a:solidFill>
              </a:rPr>
              <a:t>Çalışan</a:t>
            </a:r>
            <a:r>
              <a:rPr lang="tr-TR" dirty="0">
                <a:solidFill>
                  <a:schemeClr val="bg1"/>
                </a:solidFill>
              </a:rPr>
              <a:t> sınıfındaki varsayılan </a:t>
            </a:r>
            <a:r>
              <a:rPr lang="tr-TR" b="1" dirty="0">
                <a:solidFill>
                  <a:schemeClr val="bg1"/>
                </a:solidFill>
              </a:rPr>
              <a:t>giriş() </a:t>
            </a:r>
            <a:r>
              <a:rPr lang="tr-TR" dirty="0">
                <a:solidFill>
                  <a:schemeClr val="bg1"/>
                </a:solidFill>
              </a:rPr>
              <a:t>metodunu ezerek (</a:t>
            </a:r>
            <a:r>
              <a:rPr lang="tr-TR" dirty="0" err="1">
                <a:solidFill>
                  <a:schemeClr val="bg1"/>
                </a:solidFill>
              </a:rPr>
              <a:t>override</a:t>
            </a:r>
            <a:r>
              <a:rPr lang="tr-TR" dirty="0">
                <a:solidFill>
                  <a:schemeClr val="bg1"/>
                </a:solidFill>
              </a:rPr>
              <a:t> ederek), kendi ihtiyacına uygun şekilde giriş işlemini gerçekleştirir.</a:t>
            </a:r>
          </a:p>
          <a:p>
            <a:endParaRPr lang="tr-TR" dirty="0">
              <a:solidFill>
                <a:schemeClr val="bg1"/>
              </a:solidFill>
            </a:endParaRPr>
          </a:p>
          <a:p>
            <a:r>
              <a:rPr lang="tr-TR" dirty="0">
                <a:solidFill>
                  <a:schemeClr val="bg1"/>
                </a:solidFill>
              </a:rPr>
              <a:t>Bu durumda, </a:t>
            </a:r>
            <a:r>
              <a:rPr lang="tr-TR" b="1" dirty="0">
                <a:solidFill>
                  <a:schemeClr val="bg1"/>
                </a:solidFill>
              </a:rPr>
              <a:t>Memur</a:t>
            </a:r>
            <a:r>
              <a:rPr lang="tr-TR" dirty="0">
                <a:solidFill>
                  <a:schemeClr val="bg1"/>
                </a:solidFill>
              </a:rPr>
              <a:t> sınıfından türeyen tüm alt sınıflar da </a:t>
            </a:r>
            <a:r>
              <a:rPr lang="tr-TR" b="1" dirty="0">
                <a:solidFill>
                  <a:schemeClr val="bg1"/>
                </a:solidFill>
              </a:rPr>
              <a:t>Çalışan</a:t>
            </a:r>
            <a:r>
              <a:rPr lang="tr-TR" dirty="0">
                <a:solidFill>
                  <a:schemeClr val="bg1"/>
                </a:solidFill>
              </a:rPr>
              <a:t> sınıfındaki </a:t>
            </a:r>
            <a:r>
              <a:rPr lang="tr-TR" b="1" dirty="0">
                <a:solidFill>
                  <a:schemeClr val="bg1"/>
                </a:solidFill>
              </a:rPr>
              <a:t>giriş(</a:t>
            </a:r>
            <a:r>
              <a:rPr lang="tr-TR" b="1" dirty="0" err="1">
                <a:solidFill>
                  <a:schemeClr val="bg1"/>
                </a:solidFill>
              </a:rPr>
              <a:t>anaGiris</a:t>
            </a:r>
            <a:r>
              <a:rPr lang="tr-TR" b="1" dirty="0">
                <a:solidFill>
                  <a:schemeClr val="bg1"/>
                </a:solidFill>
              </a:rPr>
              <a:t>) </a:t>
            </a:r>
            <a:r>
              <a:rPr lang="tr-TR" dirty="0">
                <a:solidFill>
                  <a:schemeClr val="bg1"/>
                </a:solidFill>
              </a:rPr>
              <a:t>metodunu değil, </a:t>
            </a:r>
            <a:r>
              <a:rPr lang="tr-TR" b="1" dirty="0">
                <a:solidFill>
                  <a:schemeClr val="bg1"/>
                </a:solidFill>
              </a:rPr>
              <a:t>Memur</a:t>
            </a:r>
            <a:r>
              <a:rPr lang="tr-TR" dirty="0">
                <a:solidFill>
                  <a:schemeClr val="bg1"/>
                </a:solidFill>
              </a:rPr>
              <a:t> sınıfındaki </a:t>
            </a:r>
            <a:r>
              <a:rPr lang="tr-TR" b="1" dirty="0">
                <a:solidFill>
                  <a:schemeClr val="bg1"/>
                </a:solidFill>
              </a:rPr>
              <a:t>giriş(</a:t>
            </a:r>
            <a:r>
              <a:rPr lang="tr-TR" b="1" dirty="0" err="1">
                <a:solidFill>
                  <a:schemeClr val="bg1"/>
                </a:solidFill>
              </a:rPr>
              <a:t>kapiNo</a:t>
            </a:r>
            <a:r>
              <a:rPr lang="tr-TR" b="1" dirty="0">
                <a:solidFill>
                  <a:schemeClr val="bg1"/>
                </a:solidFill>
              </a:rPr>
              <a:t>) </a:t>
            </a:r>
            <a:r>
              <a:rPr lang="tr-TR" dirty="0">
                <a:solidFill>
                  <a:schemeClr val="bg1"/>
                </a:solidFill>
              </a:rPr>
              <a:t>metodunu kullanacaktır. İşte bu, </a:t>
            </a:r>
            <a:r>
              <a:rPr lang="tr-TR" b="1" dirty="0">
                <a:solidFill>
                  <a:schemeClr val="bg1"/>
                </a:solidFill>
              </a:rPr>
              <a:t>polimorfizmin</a:t>
            </a:r>
            <a:r>
              <a:rPr lang="tr-TR" dirty="0">
                <a:solidFill>
                  <a:schemeClr val="bg1"/>
                </a:solidFill>
              </a:rPr>
              <a:t> bir örneğidir ve sistemin daha esnek ve sürdürülebilir olmasını sağlar.</a:t>
            </a:r>
          </a:p>
        </p:txBody>
      </p:sp>
    </p:spTree>
    <p:extLst>
      <p:ext uri="{BB962C8B-B14F-4D97-AF65-F5344CB8AC3E}">
        <p14:creationId xmlns:p14="http://schemas.microsoft.com/office/powerpoint/2010/main" val="18676740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a:extLst>
            <a:ext uri="{FF2B5EF4-FFF2-40B4-BE49-F238E27FC236}">
              <a16:creationId xmlns:a16="http://schemas.microsoft.com/office/drawing/2014/main" id="{D5CCC9D4-A5E4-8CA2-A46C-69562EDFF54A}"/>
            </a:ext>
          </a:extLst>
        </p:cNvPr>
        <p:cNvGrpSpPr/>
        <p:nvPr/>
      </p:nvGrpSpPr>
      <p:grpSpPr>
        <a:xfrm>
          <a:off x="0" y="0"/>
          <a:ext cx="0" cy="0"/>
          <a:chOff x="0" y="0"/>
          <a:chExt cx="0" cy="0"/>
        </a:xfrm>
      </p:grpSpPr>
      <p:sp>
        <p:nvSpPr>
          <p:cNvPr id="5" name="Metin kutusu 4">
            <a:extLst>
              <a:ext uri="{FF2B5EF4-FFF2-40B4-BE49-F238E27FC236}">
                <a16:creationId xmlns:a16="http://schemas.microsoft.com/office/drawing/2014/main" id="{6FA8B416-1DFE-745D-5375-9CA03CEF9AF5}"/>
              </a:ext>
            </a:extLst>
          </p:cNvPr>
          <p:cNvSpPr txBox="1"/>
          <p:nvPr/>
        </p:nvSpPr>
        <p:spPr>
          <a:xfrm>
            <a:off x="203201" y="331430"/>
            <a:ext cx="2070100" cy="400110"/>
          </a:xfrm>
          <a:prstGeom prst="rect">
            <a:avLst/>
          </a:prstGeom>
          <a:noFill/>
        </p:spPr>
        <p:txBody>
          <a:bodyPr wrap="square" rtlCol="0">
            <a:spAutoFit/>
          </a:bodyPr>
          <a:lstStyle/>
          <a:p>
            <a:r>
              <a:rPr lang="en-US" sz="2000" b="1" i="0" dirty="0">
                <a:solidFill>
                  <a:schemeClr val="bg1"/>
                </a:solidFill>
                <a:effectLst/>
                <a:latin typeface="Cascadia Code" panose="020B0609020000020004" pitchFamily="49" charset="0"/>
                <a:cs typeface="Cascadia Code" panose="020B0609020000020004" pitchFamily="49" charset="0"/>
              </a:rPr>
              <a:t>POLYMORPHISM</a:t>
            </a:r>
            <a:endParaRPr lang="tr-TR" sz="2000" b="1" i="0" dirty="0">
              <a:solidFill>
                <a:schemeClr val="bg1"/>
              </a:solidFill>
              <a:effectLst/>
              <a:latin typeface="Cascadia Code" panose="020B0609020000020004" pitchFamily="49" charset="0"/>
              <a:cs typeface="Cascadia Code" panose="020B0609020000020004" pitchFamily="49" charset="0"/>
            </a:endParaRPr>
          </a:p>
        </p:txBody>
      </p:sp>
      <p:cxnSp>
        <p:nvCxnSpPr>
          <p:cNvPr id="6" name="Düz Bağlayıcı 5">
            <a:extLst>
              <a:ext uri="{FF2B5EF4-FFF2-40B4-BE49-F238E27FC236}">
                <a16:creationId xmlns:a16="http://schemas.microsoft.com/office/drawing/2014/main" id="{67659E6D-B92D-44A1-DC3F-5D60CF063177}"/>
              </a:ext>
            </a:extLst>
          </p:cNvPr>
          <p:cNvCxnSpPr/>
          <p:nvPr/>
        </p:nvCxnSpPr>
        <p:spPr>
          <a:xfrm>
            <a:off x="203200" y="731540"/>
            <a:ext cx="1178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CAE7A9D6-EBB6-EE52-E707-BB3F56F393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9175" y="876255"/>
            <a:ext cx="7132637" cy="5762669"/>
          </a:xfrm>
          <a:prstGeom prst="rect">
            <a:avLst/>
          </a:prstGeom>
          <a:noFill/>
          <a:extLst>
            <a:ext uri="{909E8E84-426E-40DD-AFC4-6F175D3DCCD1}">
              <a14:hiddenFill xmlns:a14="http://schemas.microsoft.com/office/drawing/2010/main">
                <a:solidFill>
                  <a:srgbClr val="FFFFFF"/>
                </a:solidFill>
              </a14:hiddenFill>
            </a:ext>
          </a:extLst>
        </p:spPr>
      </p:pic>
      <p:sp>
        <p:nvSpPr>
          <p:cNvPr id="2" name="Metin kutusu 1">
            <a:extLst>
              <a:ext uri="{FF2B5EF4-FFF2-40B4-BE49-F238E27FC236}">
                <a16:creationId xmlns:a16="http://schemas.microsoft.com/office/drawing/2014/main" id="{CE0416AB-E841-3953-422E-739CD1A7B36A}"/>
              </a:ext>
            </a:extLst>
          </p:cNvPr>
          <p:cNvSpPr txBox="1"/>
          <p:nvPr/>
        </p:nvSpPr>
        <p:spPr>
          <a:xfrm>
            <a:off x="276225" y="876255"/>
            <a:ext cx="4552950" cy="5632311"/>
          </a:xfrm>
          <a:prstGeom prst="rect">
            <a:avLst/>
          </a:prstGeom>
          <a:noFill/>
        </p:spPr>
        <p:txBody>
          <a:bodyPr wrap="square" rtlCol="0">
            <a:spAutoFit/>
          </a:bodyPr>
          <a:lstStyle/>
          <a:p>
            <a:r>
              <a:rPr lang="tr-TR" dirty="0">
                <a:solidFill>
                  <a:schemeClr val="bg1"/>
                </a:solidFill>
              </a:rPr>
              <a:t>Bir üniversite sistemini tasvir eden diyagramda, </a:t>
            </a:r>
            <a:r>
              <a:rPr lang="tr-TR" b="1" dirty="0">
                <a:solidFill>
                  <a:schemeClr val="bg1"/>
                </a:solidFill>
              </a:rPr>
              <a:t>Çalışan</a:t>
            </a:r>
            <a:r>
              <a:rPr lang="tr-TR" dirty="0">
                <a:solidFill>
                  <a:schemeClr val="bg1"/>
                </a:solidFill>
              </a:rPr>
              <a:t> sınıfında varsayılan olarak </a:t>
            </a:r>
            <a:r>
              <a:rPr lang="tr-TR" b="1" dirty="0">
                <a:solidFill>
                  <a:schemeClr val="bg1"/>
                </a:solidFill>
              </a:rPr>
              <a:t>giriş(</a:t>
            </a:r>
            <a:r>
              <a:rPr lang="tr-TR" b="1" dirty="0" err="1">
                <a:solidFill>
                  <a:schemeClr val="bg1"/>
                </a:solidFill>
              </a:rPr>
              <a:t>anaGiris</a:t>
            </a:r>
            <a:r>
              <a:rPr lang="tr-TR" b="1" dirty="0">
                <a:solidFill>
                  <a:schemeClr val="bg1"/>
                </a:solidFill>
              </a:rPr>
              <a:t>) </a:t>
            </a:r>
            <a:r>
              <a:rPr lang="tr-TR" dirty="0">
                <a:solidFill>
                  <a:schemeClr val="bg1"/>
                </a:solidFill>
              </a:rPr>
              <a:t>metodu tanımlıdır. Yani tüm çalışanlar başlangıçta </a:t>
            </a:r>
            <a:r>
              <a:rPr lang="tr-TR" b="1" dirty="0" err="1">
                <a:solidFill>
                  <a:schemeClr val="bg1"/>
                </a:solidFill>
              </a:rPr>
              <a:t>anaGiris</a:t>
            </a:r>
            <a:r>
              <a:rPr lang="tr-TR" dirty="0">
                <a:solidFill>
                  <a:schemeClr val="bg1"/>
                </a:solidFill>
              </a:rPr>
              <a:t> üzerinden sisteme giriş yapmaktadır.</a:t>
            </a:r>
          </a:p>
          <a:p>
            <a:endParaRPr lang="tr-TR" dirty="0">
              <a:solidFill>
                <a:schemeClr val="bg1"/>
              </a:solidFill>
            </a:endParaRPr>
          </a:p>
          <a:p>
            <a:r>
              <a:rPr lang="tr-TR" dirty="0">
                <a:solidFill>
                  <a:schemeClr val="bg1"/>
                </a:solidFill>
              </a:rPr>
              <a:t>Ancak, zamanla memurların farklı bir kapıyı kullanması gerektiği için, </a:t>
            </a:r>
            <a:r>
              <a:rPr lang="tr-TR" b="1" dirty="0">
                <a:solidFill>
                  <a:schemeClr val="bg1"/>
                </a:solidFill>
              </a:rPr>
              <a:t>Memur</a:t>
            </a:r>
            <a:r>
              <a:rPr lang="tr-TR" dirty="0">
                <a:solidFill>
                  <a:schemeClr val="bg1"/>
                </a:solidFill>
              </a:rPr>
              <a:t> sınıfında </a:t>
            </a:r>
            <a:r>
              <a:rPr lang="tr-TR" b="1" dirty="0">
                <a:solidFill>
                  <a:schemeClr val="bg1"/>
                </a:solidFill>
              </a:rPr>
              <a:t>giriş(</a:t>
            </a:r>
            <a:r>
              <a:rPr lang="tr-TR" b="1" dirty="0" err="1">
                <a:solidFill>
                  <a:schemeClr val="bg1"/>
                </a:solidFill>
              </a:rPr>
              <a:t>kapiNo</a:t>
            </a:r>
            <a:r>
              <a:rPr lang="tr-TR" b="1" dirty="0">
                <a:solidFill>
                  <a:schemeClr val="bg1"/>
                </a:solidFill>
              </a:rPr>
              <a:t>) </a:t>
            </a:r>
            <a:r>
              <a:rPr lang="tr-TR" dirty="0">
                <a:solidFill>
                  <a:schemeClr val="bg1"/>
                </a:solidFill>
              </a:rPr>
              <a:t>şeklinde yeni bir </a:t>
            </a:r>
            <a:r>
              <a:rPr lang="tr-TR" dirty="0" err="1">
                <a:solidFill>
                  <a:schemeClr val="bg1"/>
                </a:solidFill>
              </a:rPr>
              <a:t>metod</a:t>
            </a:r>
            <a:r>
              <a:rPr lang="tr-TR" dirty="0">
                <a:solidFill>
                  <a:schemeClr val="bg1"/>
                </a:solidFill>
              </a:rPr>
              <a:t> tanımlanmıştır. Bu sayede </a:t>
            </a:r>
            <a:r>
              <a:rPr lang="tr-TR" b="1" dirty="0">
                <a:solidFill>
                  <a:schemeClr val="bg1"/>
                </a:solidFill>
              </a:rPr>
              <a:t>Memur</a:t>
            </a:r>
            <a:r>
              <a:rPr lang="tr-TR" dirty="0">
                <a:solidFill>
                  <a:schemeClr val="bg1"/>
                </a:solidFill>
              </a:rPr>
              <a:t> sınıfı, </a:t>
            </a:r>
            <a:r>
              <a:rPr lang="tr-TR" b="1" dirty="0">
                <a:solidFill>
                  <a:schemeClr val="bg1"/>
                </a:solidFill>
              </a:rPr>
              <a:t>Çalışan</a:t>
            </a:r>
            <a:r>
              <a:rPr lang="tr-TR" dirty="0">
                <a:solidFill>
                  <a:schemeClr val="bg1"/>
                </a:solidFill>
              </a:rPr>
              <a:t> sınıfındaki varsayılan </a:t>
            </a:r>
            <a:r>
              <a:rPr lang="tr-TR" b="1" dirty="0">
                <a:solidFill>
                  <a:schemeClr val="bg1"/>
                </a:solidFill>
              </a:rPr>
              <a:t>giriş() </a:t>
            </a:r>
            <a:r>
              <a:rPr lang="tr-TR" dirty="0">
                <a:solidFill>
                  <a:schemeClr val="bg1"/>
                </a:solidFill>
              </a:rPr>
              <a:t>metodunu ezerek (</a:t>
            </a:r>
            <a:r>
              <a:rPr lang="tr-TR" dirty="0" err="1">
                <a:solidFill>
                  <a:schemeClr val="bg1"/>
                </a:solidFill>
              </a:rPr>
              <a:t>override</a:t>
            </a:r>
            <a:r>
              <a:rPr lang="tr-TR" dirty="0">
                <a:solidFill>
                  <a:schemeClr val="bg1"/>
                </a:solidFill>
              </a:rPr>
              <a:t> ederek), kendi ihtiyacına uygun şekilde giriş işlemini gerçekleştirir.</a:t>
            </a:r>
          </a:p>
          <a:p>
            <a:endParaRPr lang="tr-TR" dirty="0">
              <a:solidFill>
                <a:schemeClr val="bg1"/>
              </a:solidFill>
            </a:endParaRPr>
          </a:p>
          <a:p>
            <a:r>
              <a:rPr lang="tr-TR" dirty="0">
                <a:solidFill>
                  <a:schemeClr val="bg1"/>
                </a:solidFill>
              </a:rPr>
              <a:t>Bu durumda, </a:t>
            </a:r>
            <a:r>
              <a:rPr lang="tr-TR" b="1" dirty="0">
                <a:solidFill>
                  <a:schemeClr val="bg1"/>
                </a:solidFill>
              </a:rPr>
              <a:t>Memur</a:t>
            </a:r>
            <a:r>
              <a:rPr lang="tr-TR" dirty="0">
                <a:solidFill>
                  <a:schemeClr val="bg1"/>
                </a:solidFill>
              </a:rPr>
              <a:t> sınıfından türeyen tüm alt sınıflar da </a:t>
            </a:r>
            <a:r>
              <a:rPr lang="tr-TR" b="1" dirty="0">
                <a:solidFill>
                  <a:schemeClr val="bg1"/>
                </a:solidFill>
              </a:rPr>
              <a:t>Çalışan</a:t>
            </a:r>
            <a:r>
              <a:rPr lang="tr-TR" dirty="0">
                <a:solidFill>
                  <a:schemeClr val="bg1"/>
                </a:solidFill>
              </a:rPr>
              <a:t> sınıfındaki </a:t>
            </a:r>
            <a:r>
              <a:rPr lang="tr-TR" b="1" dirty="0">
                <a:solidFill>
                  <a:schemeClr val="bg1"/>
                </a:solidFill>
              </a:rPr>
              <a:t>giriş(</a:t>
            </a:r>
            <a:r>
              <a:rPr lang="tr-TR" b="1" dirty="0" err="1">
                <a:solidFill>
                  <a:schemeClr val="bg1"/>
                </a:solidFill>
              </a:rPr>
              <a:t>anaGiris</a:t>
            </a:r>
            <a:r>
              <a:rPr lang="tr-TR" b="1" dirty="0">
                <a:solidFill>
                  <a:schemeClr val="bg1"/>
                </a:solidFill>
              </a:rPr>
              <a:t>) </a:t>
            </a:r>
            <a:r>
              <a:rPr lang="tr-TR" dirty="0">
                <a:solidFill>
                  <a:schemeClr val="bg1"/>
                </a:solidFill>
              </a:rPr>
              <a:t>metodunu değil, </a:t>
            </a:r>
            <a:r>
              <a:rPr lang="tr-TR" b="1" dirty="0">
                <a:solidFill>
                  <a:schemeClr val="bg1"/>
                </a:solidFill>
              </a:rPr>
              <a:t>Memur</a:t>
            </a:r>
            <a:r>
              <a:rPr lang="tr-TR" dirty="0">
                <a:solidFill>
                  <a:schemeClr val="bg1"/>
                </a:solidFill>
              </a:rPr>
              <a:t> sınıfındaki </a:t>
            </a:r>
            <a:r>
              <a:rPr lang="tr-TR" b="1" dirty="0">
                <a:solidFill>
                  <a:schemeClr val="bg1"/>
                </a:solidFill>
              </a:rPr>
              <a:t>giriş(</a:t>
            </a:r>
            <a:r>
              <a:rPr lang="tr-TR" b="1" dirty="0" err="1">
                <a:solidFill>
                  <a:schemeClr val="bg1"/>
                </a:solidFill>
              </a:rPr>
              <a:t>kapiNo</a:t>
            </a:r>
            <a:r>
              <a:rPr lang="tr-TR" b="1" dirty="0">
                <a:solidFill>
                  <a:schemeClr val="bg1"/>
                </a:solidFill>
              </a:rPr>
              <a:t>) </a:t>
            </a:r>
            <a:r>
              <a:rPr lang="tr-TR" dirty="0">
                <a:solidFill>
                  <a:schemeClr val="bg1"/>
                </a:solidFill>
              </a:rPr>
              <a:t>metodunu kullanacaktır. İşte bu, </a:t>
            </a:r>
            <a:r>
              <a:rPr lang="tr-TR" b="1" dirty="0">
                <a:solidFill>
                  <a:schemeClr val="bg1"/>
                </a:solidFill>
              </a:rPr>
              <a:t>polimorfizmin</a:t>
            </a:r>
            <a:r>
              <a:rPr lang="tr-TR" dirty="0">
                <a:solidFill>
                  <a:schemeClr val="bg1"/>
                </a:solidFill>
              </a:rPr>
              <a:t> bir örneğidir ve sistemin daha esnek ve sürdürülebilir olmasını sağlar.</a:t>
            </a:r>
          </a:p>
        </p:txBody>
      </p:sp>
    </p:spTree>
    <p:extLst>
      <p:ext uri="{BB962C8B-B14F-4D97-AF65-F5344CB8AC3E}">
        <p14:creationId xmlns:p14="http://schemas.microsoft.com/office/powerpoint/2010/main" val="40631706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5DC81A67-4D88-053D-C1A3-718AEA5E5F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32879"/>
          </a:xfrm>
          <a:prstGeom prst="rect">
            <a:avLst/>
          </a:prstGeom>
        </p:spPr>
      </p:pic>
      <p:sp useBgFill="1">
        <p:nvSpPr>
          <p:cNvPr id="7" name="Oval 6">
            <a:extLst>
              <a:ext uri="{FF2B5EF4-FFF2-40B4-BE49-F238E27FC236}">
                <a16:creationId xmlns:a16="http://schemas.microsoft.com/office/drawing/2014/main" id="{65609A5A-D6C6-4C24-CFF8-5E7BF21A7FD4}"/>
              </a:ext>
            </a:extLst>
          </p:cNvPr>
          <p:cNvSpPr/>
          <p:nvPr/>
        </p:nvSpPr>
        <p:spPr>
          <a:xfrm>
            <a:off x="360721" y="1843549"/>
            <a:ext cx="2790825" cy="2790825"/>
          </a:xfrm>
          <a:prstGeom prst="ellipse">
            <a:avLst/>
          </a:prstGeom>
          <a:ln w="38100">
            <a:noFill/>
          </a:ln>
          <a:effectLst>
            <a:glow>
              <a:schemeClr val="accent1">
                <a:alpha val="40000"/>
              </a:schemeClr>
            </a:glow>
            <a:innerShdw blurRad="1270000">
              <a:schemeClr val="bg1">
                <a:alpha val="78000"/>
              </a:schemeClr>
            </a:innerShdw>
            <a:reflection blurRad="279400" endPos="21000" dir="5400000" sy="-100000" algn="bl" rotWithShape="0"/>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useBgFill="1">
        <p:nvSpPr>
          <p:cNvPr id="8" name="Oval 7">
            <a:extLst>
              <a:ext uri="{FF2B5EF4-FFF2-40B4-BE49-F238E27FC236}">
                <a16:creationId xmlns:a16="http://schemas.microsoft.com/office/drawing/2014/main" id="{25A59AC1-E706-0C2B-2B05-081D89812662}"/>
              </a:ext>
            </a:extLst>
          </p:cNvPr>
          <p:cNvSpPr/>
          <p:nvPr/>
        </p:nvSpPr>
        <p:spPr>
          <a:xfrm>
            <a:off x="4607642" y="3210847"/>
            <a:ext cx="2790825" cy="2790825"/>
          </a:xfrm>
          <a:prstGeom prst="ellipse">
            <a:avLst/>
          </a:prstGeom>
          <a:ln w="38100">
            <a:noFill/>
          </a:ln>
          <a:effectLst>
            <a:glow>
              <a:schemeClr val="accent1">
                <a:alpha val="40000"/>
              </a:schemeClr>
            </a:glow>
            <a:innerShdw blurRad="1270000">
              <a:schemeClr val="bg1">
                <a:alpha val="78000"/>
              </a:schemeClr>
            </a:innerShdw>
            <a:reflection blurRad="279400" endPos="21000" dir="5400000" sy="-100000" algn="bl" rotWithShape="0"/>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useBgFill="1">
        <p:nvSpPr>
          <p:cNvPr id="9" name="Oval 8">
            <a:extLst>
              <a:ext uri="{FF2B5EF4-FFF2-40B4-BE49-F238E27FC236}">
                <a16:creationId xmlns:a16="http://schemas.microsoft.com/office/drawing/2014/main" id="{0FB60985-8EA9-DC2F-A361-7F228C27FBC4}"/>
              </a:ext>
            </a:extLst>
          </p:cNvPr>
          <p:cNvSpPr/>
          <p:nvPr/>
        </p:nvSpPr>
        <p:spPr>
          <a:xfrm>
            <a:off x="8399821" y="557674"/>
            <a:ext cx="2790825" cy="2790825"/>
          </a:xfrm>
          <a:prstGeom prst="ellipse">
            <a:avLst/>
          </a:prstGeom>
          <a:ln w="38100">
            <a:noFill/>
          </a:ln>
          <a:effectLst>
            <a:glow>
              <a:schemeClr val="accent1">
                <a:alpha val="40000"/>
              </a:schemeClr>
            </a:glow>
            <a:innerShdw blurRad="1270000">
              <a:schemeClr val="bg1">
                <a:alpha val="78000"/>
              </a:schemeClr>
            </a:innerShdw>
            <a:reflection blurRad="279400" endPos="21000" dir="5400000" sy="-100000" algn="bl" rotWithShape="0"/>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mc:AlternateContent xmlns:mc="http://schemas.openxmlformats.org/markup-compatibility/2006">
        <mc:Choice xmlns:psez="http://schemas.microsoft.com/office/powerpoint/2016/sectionzoom" Requires="psez">
          <p:graphicFrame>
            <p:nvGraphicFramePr>
              <p:cNvPr id="11" name="Bölüm Önizlemesi 10">
                <a:extLst>
                  <a:ext uri="{FF2B5EF4-FFF2-40B4-BE49-F238E27FC236}">
                    <a16:creationId xmlns:a16="http://schemas.microsoft.com/office/drawing/2014/main" id="{2DD79AC4-B93D-05B8-1963-5C88A4825834}"/>
                  </a:ext>
                </a:extLst>
              </p:cNvPr>
              <p:cNvGraphicFramePr>
                <a:graphicFrameLocks noChangeAspect="1"/>
              </p:cNvGraphicFramePr>
              <p:nvPr>
                <p:extLst>
                  <p:ext uri="{D42A27DB-BD31-4B8C-83A1-F6EECF244321}">
                    <p14:modId xmlns:p14="http://schemas.microsoft.com/office/powerpoint/2010/main" val="4118676871"/>
                  </p:ext>
                </p:extLst>
              </p:nvPr>
            </p:nvGraphicFramePr>
            <p:xfrm>
              <a:off x="596610" y="2675629"/>
              <a:ext cx="2319047" cy="1304464"/>
            </p:xfrm>
            <a:graphic>
              <a:graphicData uri="http://schemas.microsoft.com/office/powerpoint/2016/sectionzoom">
                <psez:sectionZm>
                  <psez:sectionZmObj sectionId="{B3064D83-900A-4459-B8B1-1F6DA1C9D066}">
                    <psez:zmPr id="{9DB08331-37BD-493F-9209-52EF45823037}" transitionDur="1000" showBg="0">
                      <p166:blipFill xmlns:p166="http://schemas.microsoft.com/office/powerpoint/2016/6/main">
                        <a:blip r:embed="rId4"/>
                        <a:stretch>
                          <a:fillRect/>
                        </a:stretch>
                      </p166:blipFill>
                      <p166:spPr xmlns:p166="http://schemas.microsoft.com/office/powerpoint/2016/6/main">
                        <a:xfrm>
                          <a:off x="0" y="0"/>
                          <a:ext cx="2319047" cy="1304464"/>
                        </a:xfrm>
                        <a:prstGeom prst="rect">
                          <a:avLst/>
                        </a:prstGeom>
                      </p166:spPr>
                    </psez:zmPr>
                  </psez:sectionZmObj>
                </psez:sectionZm>
              </a:graphicData>
            </a:graphic>
          </p:graphicFrame>
        </mc:Choice>
        <mc:Fallback>
          <p:pic>
            <p:nvPicPr>
              <p:cNvPr id="11" name="Bölüm Önizlemesi 10">
                <a:hlinkClick r:id="rId5" action="ppaction://hlinksldjump"/>
                <a:extLst>
                  <a:ext uri="{FF2B5EF4-FFF2-40B4-BE49-F238E27FC236}">
                    <a16:creationId xmlns:a16="http://schemas.microsoft.com/office/drawing/2014/main" id="{2DD79AC4-B93D-05B8-1963-5C88A4825834}"/>
                  </a:ext>
                </a:extLst>
              </p:cNvPr>
              <p:cNvPicPr>
                <a:picLocks noGrp="1" noRot="1" noChangeAspect="1" noMove="1" noResize="1" noEditPoints="1" noAdjustHandles="1" noChangeArrowheads="1" noChangeShapeType="1"/>
              </p:cNvPicPr>
              <p:nvPr/>
            </p:nvPicPr>
            <p:blipFill>
              <a:blip r:embed="rId4"/>
              <a:stretch>
                <a:fillRect/>
              </a:stretch>
            </p:blipFill>
            <p:spPr>
              <a:xfrm>
                <a:off x="596610" y="2675629"/>
                <a:ext cx="2319047" cy="1304464"/>
              </a:xfrm>
              <a:prstGeom prst="rect">
                <a:avLst/>
              </a:prstGeom>
            </p:spPr>
          </p:pic>
        </mc:Fallback>
      </mc:AlternateContent>
      <mc:AlternateContent xmlns:mc="http://schemas.openxmlformats.org/markup-compatibility/2006">
        <mc:Choice xmlns:psez="http://schemas.microsoft.com/office/powerpoint/2016/sectionzoom" Requires="psez">
          <p:graphicFrame>
            <p:nvGraphicFramePr>
              <p:cNvPr id="13" name="Bölüm Önizlemesi 12">
                <a:extLst>
                  <a:ext uri="{FF2B5EF4-FFF2-40B4-BE49-F238E27FC236}">
                    <a16:creationId xmlns:a16="http://schemas.microsoft.com/office/drawing/2014/main" id="{103D0F17-EF5F-8FC5-2F43-2327DD93516F}"/>
                  </a:ext>
                </a:extLst>
              </p:cNvPr>
              <p:cNvGraphicFramePr>
                <a:graphicFrameLocks noChangeAspect="1"/>
              </p:cNvGraphicFramePr>
              <p:nvPr>
                <p:extLst>
                  <p:ext uri="{D42A27DB-BD31-4B8C-83A1-F6EECF244321}">
                    <p14:modId xmlns:p14="http://schemas.microsoft.com/office/powerpoint/2010/main" val="335666657"/>
                  </p:ext>
                </p:extLst>
              </p:nvPr>
            </p:nvGraphicFramePr>
            <p:xfrm>
              <a:off x="4797373" y="3915364"/>
              <a:ext cx="2411362" cy="1356391"/>
            </p:xfrm>
            <a:graphic>
              <a:graphicData uri="http://schemas.microsoft.com/office/powerpoint/2016/sectionzoom">
                <psez:sectionZm>
                  <psez:sectionZmObj sectionId="{E84DF0E0-DB4F-445A-962A-C43233070FDF}">
                    <psez:zmPr id="{0A0274CC-DD60-4EE6-A25F-CE5807909681}" transitionDur="1000" showBg="0">
                      <p166:blipFill xmlns:p166="http://schemas.microsoft.com/office/powerpoint/2016/6/main">
                        <a:blip r:embed="rId6"/>
                        <a:stretch>
                          <a:fillRect/>
                        </a:stretch>
                      </p166:blipFill>
                      <p166:spPr xmlns:p166="http://schemas.microsoft.com/office/powerpoint/2016/6/main">
                        <a:xfrm>
                          <a:off x="0" y="0"/>
                          <a:ext cx="2411362" cy="1356391"/>
                        </a:xfrm>
                        <a:prstGeom prst="rect">
                          <a:avLst/>
                        </a:prstGeom>
                      </p166:spPr>
                    </psez:zmPr>
                  </psez:sectionZmObj>
                </psez:sectionZm>
              </a:graphicData>
            </a:graphic>
          </p:graphicFrame>
        </mc:Choice>
        <mc:Fallback>
          <p:pic>
            <p:nvPicPr>
              <p:cNvPr id="13" name="Bölüm Önizlemesi 12">
                <a:hlinkClick r:id="rId7" action="ppaction://hlinksldjump"/>
                <a:extLst>
                  <a:ext uri="{FF2B5EF4-FFF2-40B4-BE49-F238E27FC236}">
                    <a16:creationId xmlns:a16="http://schemas.microsoft.com/office/drawing/2014/main" id="{103D0F17-EF5F-8FC5-2F43-2327DD93516F}"/>
                  </a:ext>
                </a:extLst>
              </p:cNvPr>
              <p:cNvPicPr>
                <a:picLocks noGrp="1" noRot="1" noChangeAspect="1" noMove="1" noResize="1" noEditPoints="1" noAdjustHandles="1" noChangeArrowheads="1" noChangeShapeType="1"/>
              </p:cNvPicPr>
              <p:nvPr/>
            </p:nvPicPr>
            <p:blipFill>
              <a:blip r:embed="rId6"/>
              <a:stretch>
                <a:fillRect/>
              </a:stretch>
            </p:blipFill>
            <p:spPr>
              <a:xfrm>
                <a:off x="4797373" y="3915364"/>
                <a:ext cx="2411362" cy="1356391"/>
              </a:xfrm>
              <a:prstGeom prst="rect">
                <a:avLst/>
              </a:prstGeom>
            </p:spPr>
          </p:pic>
        </mc:Fallback>
      </mc:AlternateContent>
      <mc:AlternateContent xmlns:mc="http://schemas.openxmlformats.org/markup-compatibility/2006">
        <mc:Choice xmlns:psez="http://schemas.microsoft.com/office/powerpoint/2016/sectionzoom" Requires="psez">
          <p:graphicFrame>
            <p:nvGraphicFramePr>
              <p:cNvPr id="3" name="Bölüm Önizlemesi 2">
                <a:extLst>
                  <a:ext uri="{FF2B5EF4-FFF2-40B4-BE49-F238E27FC236}">
                    <a16:creationId xmlns:a16="http://schemas.microsoft.com/office/drawing/2014/main" id="{0DD68B6A-E682-58C0-EFB8-C079BDD3FA1E}"/>
                  </a:ext>
                </a:extLst>
              </p:cNvPr>
              <p:cNvGraphicFramePr>
                <a:graphicFrameLocks noChangeAspect="1"/>
              </p:cNvGraphicFramePr>
              <p:nvPr>
                <p:extLst>
                  <p:ext uri="{D42A27DB-BD31-4B8C-83A1-F6EECF244321}">
                    <p14:modId xmlns:p14="http://schemas.microsoft.com/office/powerpoint/2010/main" val="3074363047"/>
                  </p:ext>
                </p:extLst>
              </p:nvPr>
            </p:nvGraphicFramePr>
            <p:xfrm>
              <a:off x="8652884" y="1326986"/>
              <a:ext cx="2284698" cy="1285143"/>
            </p:xfrm>
            <a:graphic>
              <a:graphicData uri="http://schemas.microsoft.com/office/powerpoint/2016/sectionzoom">
                <psez:sectionZm>
                  <psez:sectionZmObj sectionId="{778B83A7-52DB-4CDC-82D4-FD81BC696D38}">
                    <psez:zmPr id="{61147B9B-2E2F-4CC9-AD07-AAAC2A14876D}" transitionDur="1000" showBg="0">
                      <p166:blipFill xmlns:p166="http://schemas.microsoft.com/office/powerpoint/2016/6/main">
                        <a:blip r:embed="rId8"/>
                        <a:stretch>
                          <a:fillRect/>
                        </a:stretch>
                      </p166:blipFill>
                      <p166:spPr xmlns:p166="http://schemas.microsoft.com/office/powerpoint/2016/6/main">
                        <a:xfrm>
                          <a:off x="0" y="0"/>
                          <a:ext cx="2284698" cy="1285143"/>
                        </a:xfrm>
                        <a:prstGeom prst="rect">
                          <a:avLst/>
                        </a:prstGeom>
                      </p166:spPr>
                    </psez:zmPr>
                  </psez:sectionZmObj>
                </psez:sectionZm>
              </a:graphicData>
            </a:graphic>
          </p:graphicFrame>
        </mc:Choice>
        <mc:Fallback>
          <p:pic>
            <p:nvPicPr>
              <p:cNvPr id="3" name="Bölüm Önizlemesi 2">
                <a:hlinkClick r:id="rId9" action="ppaction://hlinksldjump"/>
                <a:extLst>
                  <a:ext uri="{FF2B5EF4-FFF2-40B4-BE49-F238E27FC236}">
                    <a16:creationId xmlns:a16="http://schemas.microsoft.com/office/drawing/2014/main" id="{0DD68B6A-E682-58C0-EFB8-C079BDD3FA1E}"/>
                  </a:ext>
                </a:extLst>
              </p:cNvPr>
              <p:cNvPicPr>
                <a:picLocks noGrp="1" noRot="1" noChangeAspect="1" noMove="1" noResize="1" noEditPoints="1" noAdjustHandles="1" noChangeArrowheads="1" noChangeShapeType="1"/>
              </p:cNvPicPr>
              <p:nvPr/>
            </p:nvPicPr>
            <p:blipFill>
              <a:blip r:embed="rId8"/>
              <a:stretch>
                <a:fillRect/>
              </a:stretch>
            </p:blipFill>
            <p:spPr>
              <a:xfrm>
                <a:off x="8652884" y="1326986"/>
                <a:ext cx="2284698" cy="1285143"/>
              </a:xfrm>
              <a:prstGeom prst="rect">
                <a:avLst/>
              </a:prstGeom>
            </p:spPr>
          </p:pic>
        </mc:Fallback>
      </mc:AlternateContent>
    </p:spTree>
    <p:extLst>
      <p:ext uri="{BB962C8B-B14F-4D97-AF65-F5344CB8AC3E}">
        <p14:creationId xmlns:p14="http://schemas.microsoft.com/office/powerpoint/2010/main" val="2066934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4" name="Metin kutusu 3">
            <a:extLst>
              <a:ext uri="{FF2B5EF4-FFF2-40B4-BE49-F238E27FC236}">
                <a16:creationId xmlns:a16="http://schemas.microsoft.com/office/drawing/2014/main" id="{B22B7904-FE7F-65AD-D68F-426704012A3B}"/>
              </a:ext>
            </a:extLst>
          </p:cNvPr>
          <p:cNvSpPr txBox="1"/>
          <p:nvPr/>
        </p:nvSpPr>
        <p:spPr>
          <a:xfrm>
            <a:off x="1376362" y="847725"/>
            <a:ext cx="9129713" cy="2400657"/>
          </a:xfrm>
          <a:prstGeom prst="rect">
            <a:avLst/>
          </a:prstGeom>
          <a:noFill/>
        </p:spPr>
        <p:txBody>
          <a:bodyPr wrap="square" rtlCol="0">
            <a:spAutoFit/>
          </a:bodyPr>
          <a:lstStyle/>
          <a:p>
            <a:r>
              <a:rPr lang="en-US" sz="15000" b="1" i="0" dirty="0">
                <a:solidFill>
                  <a:schemeClr val="bg1"/>
                </a:solidFill>
                <a:effectLst/>
                <a:latin typeface="Cascadia Code" panose="020B0609020000020004" pitchFamily="49" charset="0"/>
                <a:cs typeface="Cascadia Code" panose="020B0609020000020004" pitchFamily="49" charset="0"/>
              </a:rPr>
              <a:t>ABSTRACT</a:t>
            </a:r>
            <a:endParaRPr lang="tr-TR" sz="15000" b="1" i="0" dirty="0">
              <a:solidFill>
                <a:schemeClr val="bg1"/>
              </a:solidFill>
              <a:effectLst/>
              <a:latin typeface="Cascadia Code" panose="020B0609020000020004" pitchFamily="49" charset="0"/>
              <a:cs typeface="Cascadia Code" panose="020B0609020000020004" pitchFamily="49" charset="0"/>
            </a:endParaRPr>
          </a:p>
        </p:txBody>
      </p:sp>
      <p:sp>
        <p:nvSpPr>
          <p:cNvPr id="5" name="Metin kutusu 4">
            <a:extLst>
              <a:ext uri="{FF2B5EF4-FFF2-40B4-BE49-F238E27FC236}">
                <a16:creationId xmlns:a16="http://schemas.microsoft.com/office/drawing/2014/main" id="{982D27AB-3A15-A791-E018-A4F6CEA9F4DB}"/>
              </a:ext>
            </a:extLst>
          </p:cNvPr>
          <p:cNvSpPr txBox="1"/>
          <p:nvPr/>
        </p:nvSpPr>
        <p:spPr>
          <a:xfrm>
            <a:off x="3053952" y="3048000"/>
            <a:ext cx="5774532" cy="2400657"/>
          </a:xfrm>
          <a:prstGeom prst="rect">
            <a:avLst/>
          </a:prstGeom>
          <a:noFill/>
        </p:spPr>
        <p:txBody>
          <a:bodyPr wrap="square" rtlCol="0">
            <a:spAutoFit/>
          </a:bodyPr>
          <a:lstStyle/>
          <a:p>
            <a:r>
              <a:rPr lang="tr-TR" sz="15000" b="1" dirty="0">
                <a:solidFill>
                  <a:schemeClr val="bg1"/>
                </a:solidFill>
                <a:latin typeface="Cascadia Code" panose="020B0609020000020004" pitchFamily="49" charset="0"/>
                <a:cs typeface="Cascadia Code" panose="020B0609020000020004" pitchFamily="49" charset="0"/>
              </a:rPr>
              <a:t>CLASS</a:t>
            </a:r>
            <a:endParaRPr lang="tr-TR" sz="15000" b="1" i="0" dirty="0">
              <a:solidFill>
                <a:schemeClr val="bg1"/>
              </a:solidFill>
              <a:effectLst/>
              <a:latin typeface="Cascadia Code" panose="020B0609020000020004" pitchFamily="49" charset="0"/>
              <a:cs typeface="Cascadia Code" panose="020B0609020000020004" pitchFamily="49" charset="0"/>
            </a:endParaRPr>
          </a:p>
        </p:txBody>
      </p:sp>
      <p:cxnSp>
        <p:nvCxnSpPr>
          <p:cNvPr id="6" name="Düz Bağlayıcı 5">
            <a:extLst>
              <a:ext uri="{FF2B5EF4-FFF2-40B4-BE49-F238E27FC236}">
                <a16:creationId xmlns:a16="http://schemas.microsoft.com/office/drawing/2014/main" id="{855C30C0-2D37-7B3F-3056-23583ED0D86D}"/>
              </a:ext>
            </a:extLst>
          </p:cNvPr>
          <p:cNvCxnSpPr/>
          <p:nvPr/>
        </p:nvCxnSpPr>
        <p:spPr>
          <a:xfrm>
            <a:off x="203200" y="7297440"/>
            <a:ext cx="1178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Metin kutusu 6">
            <a:extLst>
              <a:ext uri="{FF2B5EF4-FFF2-40B4-BE49-F238E27FC236}">
                <a16:creationId xmlns:a16="http://schemas.microsoft.com/office/drawing/2014/main" id="{680907FA-99B2-BE58-A2F6-0B80D59291A1}"/>
              </a:ext>
            </a:extLst>
          </p:cNvPr>
          <p:cNvSpPr txBox="1"/>
          <p:nvPr/>
        </p:nvSpPr>
        <p:spPr>
          <a:xfrm>
            <a:off x="4108729" y="8322292"/>
            <a:ext cx="5321300" cy="369332"/>
          </a:xfrm>
          <a:prstGeom prst="rect">
            <a:avLst/>
          </a:prstGeom>
          <a:noFill/>
          <a:ln>
            <a:noFill/>
          </a:ln>
        </p:spPr>
        <p:txBody>
          <a:bodyPr wrap="square" rtlCol="0">
            <a:spAutoFit/>
          </a:bodyPr>
          <a:lstStyle/>
          <a:p>
            <a:r>
              <a:rPr lang="tr-TR" dirty="0">
                <a:solidFill>
                  <a:schemeClr val="bg1"/>
                </a:solidFill>
              </a:rPr>
              <a:t>Öncelikle bir </a:t>
            </a:r>
            <a:r>
              <a:rPr lang="tr-TR" dirty="0" err="1">
                <a:solidFill>
                  <a:schemeClr val="bg1"/>
                </a:solidFill>
              </a:rPr>
              <a:t>abstract</a:t>
            </a:r>
            <a:r>
              <a:rPr lang="tr-TR" dirty="0">
                <a:solidFill>
                  <a:schemeClr val="bg1"/>
                </a:solidFill>
              </a:rPr>
              <a:t> </a:t>
            </a:r>
            <a:r>
              <a:rPr lang="tr-TR" dirty="0" err="1">
                <a:solidFill>
                  <a:schemeClr val="bg1"/>
                </a:solidFill>
              </a:rPr>
              <a:t>class</a:t>
            </a:r>
            <a:r>
              <a:rPr lang="tr-TR" dirty="0">
                <a:solidFill>
                  <a:schemeClr val="bg1"/>
                </a:solidFill>
              </a:rPr>
              <a:t> tanımlayarak </a:t>
            </a:r>
            <a:r>
              <a:rPr lang="tr-TR" dirty="0" err="1">
                <a:solidFill>
                  <a:schemeClr val="bg1"/>
                </a:solidFill>
              </a:rPr>
              <a:t>başlıyalım</a:t>
            </a:r>
            <a:r>
              <a:rPr lang="tr-TR" dirty="0">
                <a:solidFill>
                  <a:schemeClr val="bg1"/>
                </a:solidFill>
              </a:rPr>
              <a:t> </a:t>
            </a:r>
          </a:p>
        </p:txBody>
      </p:sp>
      <p:pic>
        <p:nvPicPr>
          <p:cNvPr id="8" name="Resim 7">
            <a:extLst>
              <a:ext uri="{FF2B5EF4-FFF2-40B4-BE49-F238E27FC236}">
                <a16:creationId xmlns:a16="http://schemas.microsoft.com/office/drawing/2014/main" id="{D869E8CA-DF21-B231-5E5A-A90D4E5951DF}"/>
              </a:ext>
            </a:extLst>
          </p:cNvPr>
          <p:cNvPicPr>
            <a:picLocks noChangeAspect="1"/>
          </p:cNvPicPr>
          <p:nvPr/>
        </p:nvPicPr>
        <p:blipFill>
          <a:blip r:embed="rId2"/>
          <a:stretch>
            <a:fillRect/>
          </a:stretch>
        </p:blipFill>
        <p:spPr>
          <a:xfrm>
            <a:off x="704571" y="8220840"/>
            <a:ext cx="2676899" cy="1200318"/>
          </a:xfrm>
          <a:prstGeom prst="rect">
            <a:avLst/>
          </a:prstGeom>
        </p:spPr>
      </p:pic>
      <p:sp>
        <p:nvSpPr>
          <p:cNvPr id="9" name="Metin kutusu 8">
            <a:extLst>
              <a:ext uri="{FF2B5EF4-FFF2-40B4-BE49-F238E27FC236}">
                <a16:creationId xmlns:a16="http://schemas.microsoft.com/office/drawing/2014/main" id="{99F585F4-EC28-04B7-FEB5-00B10D8F0ECF}"/>
              </a:ext>
            </a:extLst>
          </p:cNvPr>
          <p:cNvSpPr txBox="1"/>
          <p:nvPr/>
        </p:nvSpPr>
        <p:spPr>
          <a:xfrm>
            <a:off x="8966200" y="9785400"/>
            <a:ext cx="2730500" cy="1477328"/>
          </a:xfrm>
          <a:prstGeom prst="rect">
            <a:avLst/>
          </a:prstGeom>
          <a:noFill/>
        </p:spPr>
        <p:txBody>
          <a:bodyPr wrap="square" rtlCol="0">
            <a:spAutoFit/>
          </a:bodyPr>
          <a:lstStyle/>
          <a:p>
            <a:r>
              <a:rPr lang="tr-TR" dirty="0">
                <a:solidFill>
                  <a:schemeClr val="bg1"/>
                </a:solidFill>
              </a:rPr>
              <a:t>Main </a:t>
            </a:r>
            <a:r>
              <a:rPr lang="tr-TR" dirty="0" err="1">
                <a:solidFill>
                  <a:schemeClr val="bg1"/>
                </a:solidFill>
              </a:rPr>
              <a:t>methodumuzun</a:t>
            </a:r>
            <a:r>
              <a:rPr lang="tr-TR" dirty="0">
                <a:solidFill>
                  <a:schemeClr val="bg1"/>
                </a:solidFill>
              </a:rPr>
              <a:t> içerisinde  </a:t>
            </a:r>
            <a:r>
              <a:rPr lang="tr-TR" dirty="0" err="1">
                <a:solidFill>
                  <a:schemeClr val="bg1"/>
                </a:solidFill>
              </a:rPr>
              <a:t>abstract</a:t>
            </a:r>
            <a:r>
              <a:rPr lang="tr-TR" dirty="0">
                <a:solidFill>
                  <a:schemeClr val="bg1"/>
                </a:solidFill>
              </a:rPr>
              <a:t> </a:t>
            </a:r>
            <a:r>
              <a:rPr lang="tr-TR" dirty="0" err="1">
                <a:solidFill>
                  <a:schemeClr val="bg1"/>
                </a:solidFill>
              </a:rPr>
              <a:t>classtan</a:t>
            </a:r>
            <a:r>
              <a:rPr lang="tr-TR" dirty="0">
                <a:solidFill>
                  <a:schemeClr val="bg1"/>
                </a:solidFill>
              </a:rPr>
              <a:t> bir </a:t>
            </a:r>
            <a:r>
              <a:rPr lang="tr-TR" dirty="0" err="1">
                <a:solidFill>
                  <a:schemeClr val="bg1"/>
                </a:solidFill>
              </a:rPr>
              <a:t>neste</a:t>
            </a:r>
            <a:r>
              <a:rPr lang="tr-TR" dirty="0">
                <a:solidFill>
                  <a:schemeClr val="bg1"/>
                </a:solidFill>
              </a:rPr>
              <a:t> türetmeye çalıştığımız zaman hata aldığımızı göreceksiniz</a:t>
            </a:r>
          </a:p>
        </p:txBody>
      </p:sp>
      <p:pic>
        <p:nvPicPr>
          <p:cNvPr id="10" name="Resim 9">
            <a:extLst>
              <a:ext uri="{FF2B5EF4-FFF2-40B4-BE49-F238E27FC236}">
                <a16:creationId xmlns:a16="http://schemas.microsoft.com/office/drawing/2014/main" id="{FF904566-6227-A479-12B3-7C72031A06E5}"/>
              </a:ext>
            </a:extLst>
          </p:cNvPr>
          <p:cNvPicPr>
            <a:picLocks noChangeAspect="1"/>
          </p:cNvPicPr>
          <p:nvPr/>
        </p:nvPicPr>
        <p:blipFill>
          <a:blip r:embed="rId3"/>
          <a:stretch>
            <a:fillRect/>
          </a:stretch>
        </p:blipFill>
        <p:spPr>
          <a:xfrm>
            <a:off x="666471" y="9526647"/>
            <a:ext cx="7461529" cy="1994834"/>
          </a:xfrm>
          <a:prstGeom prst="rect">
            <a:avLst/>
          </a:prstGeom>
        </p:spPr>
      </p:pic>
      <p:pic>
        <p:nvPicPr>
          <p:cNvPr id="11" name="Resim 10">
            <a:extLst>
              <a:ext uri="{FF2B5EF4-FFF2-40B4-BE49-F238E27FC236}">
                <a16:creationId xmlns:a16="http://schemas.microsoft.com/office/drawing/2014/main" id="{46F6A818-ACF1-AAEE-DE14-5C87DCA9D2FC}"/>
              </a:ext>
            </a:extLst>
          </p:cNvPr>
          <p:cNvPicPr>
            <a:picLocks noChangeAspect="1"/>
          </p:cNvPicPr>
          <p:nvPr/>
        </p:nvPicPr>
        <p:blipFill>
          <a:blip r:embed="rId4"/>
          <a:stretch>
            <a:fillRect/>
          </a:stretch>
        </p:blipFill>
        <p:spPr>
          <a:xfrm>
            <a:off x="666471" y="11642083"/>
            <a:ext cx="5944430" cy="1886213"/>
          </a:xfrm>
          <a:prstGeom prst="rect">
            <a:avLst/>
          </a:prstGeom>
        </p:spPr>
      </p:pic>
      <p:sp>
        <p:nvSpPr>
          <p:cNvPr id="12" name="Metin kutusu 11">
            <a:extLst>
              <a:ext uri="{FF2B5EF4-FFF2-40B4-BE49-F238E27FC236}">
                <a16:creationId xmlns:a16="http://schemas.microsoft.com/office/drawing/2014/main" id="{44B63E84-9A45-4668-5A49-152559086B22}"/>
              </a:ext>
            </a:extLst>
          </p:cNvPr>
          <p:cNvSpPr txBox="1"/>
          <p:nvPr/>
        </p:nvSpPr>
        <p:spPr>
          <a:xfrm>
            <a:off x="7252258" y="11985024"/>
            <a:ext cx="2730500" cy="646331"/>
          </a:xfrm>
          <a:prstGeom prst="rect">
            <a:avLst/>
          </a:prstGeom>
          <a:noFill/>
        </p:spPr>
        <p:txBody>
          <a:bodyPr wrap="square" rtlCol="0">
            <a:spAutoFit/>
          </a:bodyPr>
          <a:lstStyle/>
          <a:p>
            <a:r>
              <a:rPr lang="tr-TR" dirty="0">
                <a:solidFill>
                  <a:schemeClr val="bg1"/>
                </a:solidFill>
              </a:rPr>
              <a:t>Fakat referans olarak kullanabiliriz.</a:t>
            </a:r>
          </a:p>
        </p:txBody>
      </p:sp>
    </p:spTree>
    <p:extLst>
      <p:ext uri="{BB962C8B-B14F-4D97-AF65-F5344CB8AC3E}">
        <p14:creationId xmlns:p14="http://schemas.microsoft.com/office/powerpoint/2010/main" val="167303120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Metin kutusu 3">
            <a:extLst>
              <a:ext uri="{FF2B5EF4-FFF2-40B4-BE49-F238E27FC236}">
                <a16:creationId xmlns:a16="http://schemas.microsoft.com/office/drawing/2014/main" id="{18FD3A64-28A8-639B-2851-F9B3E4A9C3EE}"/>
              </a:ext>
            </a:extLst>
          </p:cNvPr>
          <p:cNvSpPr txBox="1"/>
          <p:nvPr/>
        </p:nvSpPr>
        <p:spPr>
          <a:xfrm>
            <a:off x="269875" y="269875"/>
            <a:ext cx="1677590" cy="461665"/>
          </a:xfrm>
          <a:prstGeom prst="rect">
            <a:avLst/>
          </a:prstGeom>
          <a:noFill/>
        </p:spPr>
        <p:txBody>
          <a:bodyPr wrap="square" rtlCol="0">
            <a:spAutoFit/>
          </a:bodyPr>
          <a:lstStyle/>
          <a:p>
            <a:r>
              <a:rPr lang="en-US" sz="2400" b="1" i="0" dirty="0">
                <a:solidFill>
                  <a:schemeClr val="bg1"/>
                </a:solidFill>
                <a:effectLst/>
                <a:latin typeface="Cascadia Code" panose="020B0609020000020004" pitchFamily="49" charset="0"/>
                <a:cs typeface="Cascadia Code" panose="020B0609020000020004" pitchFamily="49" charset="0"/>
              </a:rPr>
              <a:t>ABSTRACT</a:t>
            </a:r>
            <a:endParaRPr lang="tr-TR" sz="2400" b="1" i="0" dirty="0">
              <a:solidFill>
                <a:schemeClr val="bg1"/>
              </a:solidFill>
              <a:effectLst/>
              <a:latin typeface="Cascadia Code" panose="020B0609020000020004" pitchFamily="49" charset="0"/>
              <a:cs typeface="Cascadia Code" panose="020B0609020000020004" pitchFamily="49" charset="0"/>
            </a:endParaRPr>
          </a:p>
        </p:txBody>
      </p:sp>
      <p:sp>
        <p:nvSpPr>
          <p:cNvPr id="5" name="Metin kutusu 4">
            <a:extLst>
              <a:ext uri="{FF2B5EF4-FFF2-40B4-BE49-F238E27FC236}">
                <a16:creationId xmlns:a16="http://schemas.microsoft.com/office/drawing/2014/main" id="{3560A0DC-A954-6E6B-9AB9-7A826CEDB21C}"/>
              </a:ext>
            </a:extLst>
          </p:cNvPr>
          <p:cNvSpPr txBox="1"/>
          <p:nvPr/>
        </p:nvSpPr>
        <p:spPr>
          <a:xfrm>
            <a:off x="1844584" y="269875"/>
            <a:ext cx="1095261" cy="461665"/>
          </a:xfrm>
          <a:prstGeom prst="rect">
            <a:avLst/>
          </a:prstGeom>
          <a:noFill/>
        </p:spPr>
        <p:txBody>
          <a:bodyPr wrap="square" rtlCol="0">
            <a:spAutoFit/>
          </a:bodyPr>
          <a:lstStyle/>
          <a:p>
            <a:r>
              <a:rPr lang="tr-TR" sz="2400" b="1" dirty="0">
                <a:solidFill>
                  <a:schemeClr val="bg1"/>
                </a:solidFill>
                <a:latin typeface="Cascadia Code" panose="020B0609020000020004" pitchFamily="49" charset="0"/>
                <a:cs typeface="Cascadia Code" panose="020B0609020000020004" pitchFamily="49" charset="0"/>
              </a:rPr>
              <a:t>CLASS</a:t>
            </a:r>
            <a:endParaRPr lang="tr-TR" sz="2400" b="1" i="0" dirty="0">
              <a:solidFill>
                <a:schemeClr val="bg1"/>
              </a:solidFill>
              <a:effectLst/>
              <a:latin typeface="Cascadia Code" panose="020B0609020000020004" pitchFamily="49" charset="0"/>
              <a:cs typeface="Cascadia Code" panose="020B0609020000020004" pitchFamily="49" charset="0"/>
            </a:endParaRPr>
          </a:p>
        </p:txBody>
      </p:sp>
      <p:cxnSp>
        <p:nvCxnSpPr>
          <p:cNvPr id="7" name="Düz Bağlayıcı 6">
            <a:extLst>
              <a:ext uri="{FF2B5EF4-FFF2-40B4-BE49-F238E27FC236}">
                <a16:creationId xmlns:a16="http://schemas.microsoft.com/office/drawing/2014/main" id="{833C4FEA-9603-072F-F100-FDAB37DFB53B}"/>
              </a:ext>
            </a:extLst>
          </p:cNvPr>
          <p:cNvCxnSpPr/>
          <p:nvPr/>
        </p:nvCxnSpPr>
        <p:spPr>
          <a:xfrm>
            <a:off x="203200" y="731540"/>
            <a:ext cx="1178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Metin kutusu 7">
            <a:extLst>
              <a:ext uri="{FF2B5EF4-FFF2-40B4-BE49-F238E27FC236}">
                <a16:creationId xmlns:a16="http://schemas.microsoft.com/office/drawing/2014/main" id="{A1F70F52-4134-EDAB-4C57-CA98F492B5EF}"/>
              </a:ext>
            </a:extLst>
          </p:cNvPr>
          <p:cNvSpPr txBox="1"/>
          <p:nvPr/>
        </p:nvSpPr>
        <p:spPr>
          <a:xfrm>
            <a:off x="4108729" y="1160300"/>
            <a:ext cx="5321300" cy="369332"/>
          </a:xfrm>
          <a:prstGeom prst="rect">
            <a:avLst/>
          </a:prstGeom>
          <a:noFill/>
          <a:ln>
            <a:noFill/>
          </a:ln>
        </p:spPr>
        <p:txBody>
          <a:bodyPr wrap="square" rtlCol="0">
            <a:spAutoFit/>
          </a:bodyPr>
          <a:lstStyle/>
          <a:p>
            <a:r>
              <a:rPr lang="tr-TR" dirty="0">
                <a:solidFill>
                  <a:schemeClr val="bg1"/>
                </a:solidFill>
              </a:rPr>
              <a:t>Öncelikle bir </a:t>
            </a:r>
            <a:r>
              <a:rPr lang="tr-TR" dirty="0" err="1">
                <a:solidFill>
                  <a:schemeClr val="bg1"/>
                </a:solidFill>
              </a:rPr>
              <a:t>abstract</a:t>
            </a:r>
            <a:r>
              <a:rPr lang="tr-TR" dirty="0">
                <a:solidFill>
                  <a:schemeClr val="bg1"/>
                </a:solidFill>
              </a:rPr>
              <a:t> </a:t>
            </a:r>
            <a:r>
              <a:rPr lang="tr-TR" dirty="0" err="1">
                <a:solidFill>
                  <a:schemeClr val="bg1"/>
                </a:solidFill>
              </a:rPr>
              <a:t>class</a:t>
            </a:r>
            <a:r>
              <a:rPr lang="tr-TR" dirty="0">
                <a:solidFill>
                  <a:schemeClr val="bg1"/>
                </a:solidFill>
              </a:rPr>
              <a:t> tanımlayarak </a:t>
            </a:r>
            <a:r>
              <a:rPr lang="tr-TR" dirty="0" err="1">
                <a:solidFill>
                  <a:schemeClr val="bg1"/>
                </a:solidFill>
              </a:rPr>
              <a:t>başlıyalım</a:t>
            </a:r>
            <a:r>
              <a:rPr lang="tr-TR" dirty="0">
                <a:solidFill>
                  <a:schemeClr val="bg1"/>
                </a:solidFill>
              </a:rPr>
              <a:t> </a:t>
            </a:r>
          </a:p>
        </p:txBody>
      </p:sp>
      <p:sp>
        <p:nvSpPr>
          <p:cNvPr id="10" name="Metin kutusu 9">
            <a:extLst>
              <a:ext uri="{FF2B5EF4-FFF2-40B4-BE49-F238E27FC236}">
                <a16:creationId xmlns:a16="http://schemas.microsoft.com/office/drawing/2014/main" id="{B4C5DCAE-6872-B905-34BA-E4FA947188FE}"/>
              </a:ext>
            </a:extLst>
          </p:cNvPr>
          <p:cNvSpPr txBox="1"/>
          <p:nvPr/>
        </p:nvSpPr>
        <p:spPr>
          <a:xfrm>
            <a:off x="8966200" y="2845229"/>
            <a:ext cx="2730500" cy="1477328"/>
          </a:xfrm>
          <a:prstGeom prst="rect">
            <a:avLst/>
          </a:prstGeom>
          <a:noFill/>
        </p:spPr>
        <p:txBody>
          <a:bodyPr wrap="square" rtlCol="0">
            <a:spAutoFit/>
          </a:bodyPr>
          <a:lstStyle/>
          <a:p>
            <a:r>
              <a:rPr lang="tr-TR" dirty="0">
                <a:solidFill>
                  <a:schemeClr val="bg1"/>
                </a:solidFill>
              </a:rPr>
              <a:t>Main </a:t>
            </a:r>
            <a:r>
              <a:rPr lang="tr-TR" dirty="0" err="1">
                <a:solidFill>
                  <a:schemeClr val="bg1"/>
                </a:solidFill>
              </a:rPr>
              <a:t>methodumuzun</a:t>
            </a:r>
            <a:r>
              <a:rPr lang="tr-TR" dirty="0">
                <a:solidFill>
                  <a:schemeClr val="bg1"/>
                </a:solidFill>
              </a:rPr>
              <a:t> içerisinde  </a:t>
            </a:r>
            <a:r>
              <a:rPr lang="tr-TR" dirty="0" err="1">
                <a:solidFill>
                  <a:schemeClr val="bg1"/>
                </a:solidFill>
              </a:rPr>
              <a:t>abstract</a:t>
            </a:r>
            <a:r>
              <a:rPr lang="tr-TR" dirty="0">
                <a:solidFill>
                  <a:schemeClr val="bg1"/>
                </a:solidFill>
              </a:rPr>
              <a:t> </a:t>
            </a:r>
            <a:r>
              <a:rPr lang="tr-TR" dirty="0" err="1">
                <a:solidFill>
                  <a:schemeClr val="bg1"/>
                </a:solidFill>
              </a:rPr>
              <a:t>classtan</a:t>
            </a:r>
            <a:r>
              <a:rPr lang="tr-TR" dirty="0">
                <a:solidFill>
                  <a:schemeClr val="bg1"/>
                </a:solidFill>
              </a:rPr>
              <a:t> bir </a:t>
            </a:r>
            <a:r>
              <a:rPr lang="tr-TR" dirty="0" err="1">
                <a:solidFill>
                  <a:schemeClr val="bg1"/>
                </a:solidFill>
              </a:rPr>
              <a:t>neste</a:t>
            </a:r>
            <a:r>
              <a:rPr lang="tr-TR" dirty="0">
                <a:solidFill>
                  <a:schemeClr val="bg1"/>
                </a:solidFill>
              </a:rPr>
              <a:t> türetmeye çalıştığımız zaman hata aldığımızı göreceksiniz</a:t>
            </a:r>
          </a:p>
        </p:txBody>
      </p:sp>
      <p:pic>
        <p:nvPicPr>
          <p:cNvPr id="14" name="Resim 13">
            <a:extLst>
              <a:ext uri="{FF2B5EF4-FFF2-40B4-BE49-F238E27FC236}">
                <a16:creationId xmlns:a16="http://schemas.microsoft.com/office/drawing/2014/main" id="{449B00BC-DACB-8109-D8FA-F0DFCDA47738}"/>
              </a:ext>
            </a:extLst>
          </p:cNvPr>
          <p:cNvPicPr>
            <a:picLocks noChangeAspect="1"/>
          </p:cNvPicPr>
          <p:nvPr/>
        </p:nvPicPr>
        <p:blipFill>
          <a:blip r:embed="rId2"/>
          <a:stretch>
            <a:fillRect/>
          </a:stretch>
        </p:blipFill>
        <p:spPr>
          <a:xfrm>
            <a:off x="666471" y="2586476"/>
            <a:ext cx="7461529" cy="1994834"/>
          </a:xfrm>
          <a:prstGeom prst="rect">
            <a:avLst/>
          </a:prstGeom>
        </p:spPr>
      </p:pic>
      <p:pic>
        <p:nvPicPr>
          <p:cNvPr id="16" name="Resim 15">
            <a:extLst>
              <a:ext uri="{FF2B5EF4-FFF2-40B4-BE49-F238E27FC236}">
                <a16:creationId xmlns:a16="http://schemas.microsoft.com/office/drawing/2014/main" id="{29D55ECB-9689-CD4F-D264-469687D506AC}"/>
              </a:ext>
            </a:extLst>
          </p:cNvPr>
          <p:cNvPicPr>
            <a:picLocks noChangeAspect="1"/>
          </p:cNvPicPr>
          <p:nvPr/>
        </p:nvPicPr>
        <p:blipFill>
          <a:blip r:embed="rId3"/>
          <a:stretch>
            <a:fillRect/>
          </a:stretch>
        </p:blipFill>
        <p:spPr>
          <a:xfrm>
            <a:off x="666471" y="4701912"/>
            <a:ext cx="5944430" cy="1886213"/>
          </a:xfrm>
          <a:prstGeom prst="rect">
            <a:avLst/>
          </a:prstGeom>
        </p:spPr>
      </p:pic>
      <p:sp>
        <p:nvSpPr>
          <p:cNvPr id="17" name="Metin kutusu 16">
            <a:extLst>
              <a:ext uri="{FF2B5EF4-FFF2-40B4-BE49-F238E27FC236}">
                <a16:creationId xmlns:a16="http://schemas.microsoft.com/office/drawing/2014/main" id="{F6C1A3BF-04B8-1928-E576-646875310A08}"/>
              </a:ext>
            </a:extLst>
          </p:cNvPr>
          <p:cNvSpPr txBox="1"/>
          <p:nvPr/>
        </p:nvSpPr>
        <p:spPr>
          <a:xfrm>
            <a:off x="7252258" y="5044853"/>
            <a:ext cx="2730500" cy="646331"/>
          </a:xfrm>
          <a:prstGeom prst="rect">
            <a:avLst/>
          </a:prstGeom>
          <a:noFill/>
        </p:spPr>
        <p:txBody>
          <a:bodyPr wrap="square" rtlCol="0">
            <a:spAutoFit/>
          </a:bodyPr>
          <a:lstStyle/>
          <a:p>
            <a:r>
              <a:rPr lang="tr-TR" dirty="0">
                <a:solidFill>
                  <a:schemeClr val="bg1"/>
                </a:solidFill>
              </a:rPr>
              <a:t>Fakat referans olarak kullanabiliriz.</a:t>
            </a:r>
          </a:p>
        </p:txBody>
      </p:sp>
      <p:pic>
        <p:nvPicPr>
          <p:cNvPr id="21" name="Resim 20">
            <a:extLst>
              <a:ext uri="{FF2B5EF4-FFF2-40B4-BE49-F238E27FC236}">
                <a16:creationId xmlns:a16="http://schemas.microsoft.com/office/drawing/2014/main" id="{2FFCC54B-8772-CBE4-42BA-CC761456C610}"/>
              </a:ext>
            </a:extLst>
          </p:cNvPr>
          <p:cNvPicPr>
            <a:picLocks noChangeAspect="1"/>
          </p:cNvPicPr>
          <p:nvPr/>
        </p:nvPicPr>
        <p:blipFill>
          <a:blip r:embed="rId4"/>
          <a:stretch>
            <a:fillRect/>
          </a:stretch>
        </p:blipFill>
        <p:spPr>
          <a:xfrm>
            <a:off x="704571" y="1058848"/>
            <a:ext cx="2676899" cy="1200318"/>
          </a:xfrm>
          <a:prstGeom prst="rect">
            <a:avLst/>
          </a:prstGeom>
        </p:spPr>
      </p:pic>
    </p:spTree>
    <p:extLst>
      <p:ext uri="{BB962C8B-B14F-4D97-AF65-F5344CB8AC3E}">
        <p14:creationId xmlns:p14="http://schemas.microsoft.com/office/powerpoint/2010/main" val="428927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1000"/>
                                        <p:tgtEl>
                                          <p:spTgt spid="2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1000"/>
                                        <p:tgtEl>
                                          <p:spTgt spid="8"/>
                                        </p:tgtEl>
                                      </p:cBhvr>
                                    </p:animEffect>
                                  </p:childTnLst>
                                </p:cTn>
                              </p:par>
                              <p:par>
                                <p:cTn id="11" presetID="22" presetClass="entr" presetSubtype="4" fill="hold" nodeType="withEffect">
                                  <p:stCondLst>
                                    <p:cond delay="2250"/>
                                  </p:stCondLst>
                                  <p:childTnLst>
                                    <p:set>
                                      <p:cBhvr>
                                        <p:cTn id="12" dur="1" fill="hold">
                                          <p:stCondLst>
                                            <p:cond delay="0"/>
                                          </p:stCondLst>
                                        </p:cTn>
                                        <p:tgtEl>
                                          <p:spTgt spid="14"/>
                                        </p:tgtEl>
                                        <p:attrNameLst>
                                          <p:attrName>style.visibility</p:attrName>
                                        </p:attrNameLst>
                                      </p:cBhvr>
                                      <p:to>
                                        <p:strVal val="visible"/>
                                      </p:to>
                                    </p:set>
                                    <p:animEffect transition="in" filter="wipe(down)">
                                      <p:cBhvr>
                                        <p:cTn id="13" dur="1000"/>
                                        <p:tgtEl>
                                          <p:spTgt spid="14"/>
                                        </p:tgtEl>
                                      </p:cBhvr>
                                    </p:animEffect>
                                  </p:childTnLst>
                                </p:cTn>
                              </p:par>
                              <p:par>
                                <p:cTn id="14" presetID="22" presetClass="entr" presetSubtype="4" fill="hold" grpId="0" nodeType="withEffect">
                                  <p:stCondLst>
                                    <p:cond delay="2250"/>
                                  </p:stCondLst>
                                  <p:childTnLst>
                                    <p:set>
                                      <p:cBhvr>
                                        <p:cTn id="15" dur="1" fill="hold">
                                          <p:stCondLst>
                                            <p:cond delay="0"/>
                                          </p:stCondLst>
                                        </p:cTn>
                                        <p:tgtEl>
                                          <p:spTgt spid="10"/>
                                        </p:tgtEl>
                                        <p:attrNameLst>
                                          <p:attrName>style.visibility</p:attrName>
                                        </p:attrNameLst>
                                      </p:cBhvr>
                                      <p:to>
                                        <p:strVal val="visible"/>
                                      </p:to>
                                    </p:set>
                                    <p:animEffect transition="in" filter="wipe(down)">
                                      <p:cBhvr>
                                        <p:cTn id="16" dur="1000"/>
                                        <p:tgtEl>
                                          <p:spTgt spid="10"/>
                                        </p:tgtEl>
                                      </p:cBhvr>
                                    </p:animEffect>
                                  </p:childTnLst>
                                </p:cTn>
                              </p:par>
                              <p:par>
                                <p:cTn id="17" presetID="22" presetClass="entr" presetSubtype="4" fill="hold" nodeType="withEffect">
                                  <p:stCondLst>
                                    <p:cond delay="450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1000"/>
                                        <p:tgtEl>
                                          <p:spTgt spid="16"/>
                                        </p:tgtEl>
                                      </p:cBhvr>
                                    </p:animEffect>
                                  </p:childTnLst>
                                </p:cTn>
                              </p:par>
                              <p:par>
                                <p:cTn id="20" presetID="22" presetClass="entr" presetSubtype="4" fill="hold" grpId="0" nodeType="withEffect">
                                  <p:stCondLst>
                                    <p:cond delay="4500"/>
                                  </p:stCondLst>
                                  <p:childTnLst>
                                    <p:set>
                                      <p:cBhvr>
                                        <p:cTn id="21" dur="1" fill="hold">
                                          <p:stCondLst>
                                            <p:cond delay="0"/>
                                          </p:stCondLst>
                                        </p:cTn>
                                        <p:tgtEl>
                                          <p:spTgt spid="17"/>
                                        </p:tgtEl>
                                        <p:attrNameLst>
                                          <p:attrName>style.visibility</p:attrName>
                                        </p:attrNameLst>
                                      </p:cBhvr>
                                      <p:to>
                                        <p:strVal val="visible"/>
                                      </p:to>
                                    </p:set>
                                    <p:animEffect transition="in" filter="wipe(down)">
                                      <p:cBhvr>
                                        <p:cTn id="22"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Metin kutusu 5">
            <a:extLst>
              <a:ext uri="{FF2B5EF4-FFF2-40B4-BE49-F238E27FC236}">
                <a16:creationId xmlns:a16="http://schemas.microsoft.com/office/drawing/2014/main" id="{BE3DD1F8-9BAB-7A10-3690-B76738941E1D}"/>
              </a:ext>
            </a:extLst>
          </p:cNvPr>
          <p:cNvSpPr txBox="1"/>
          <p:nvPr/>
        </p:nvSpPr>
        <p:spPr>
          <a:xfrm>
            <a:off x="3785157" y="1090098"/>
            <a:ext cx="5141615" cy="369332"/>
          </a:xfrm>
          <a:prstGeom prst="rect">
            <a:avLst/>
          </a:prstGeom>
          <a:noFill/>
        </p:spPr>
        <p:txBody>
          <a:bodyPr wrap="square" rtlCol="0">
            <a:spAutoFit/>
          </a:bodyPr>
          <a:lstStyle/>
          <a:p>
            <a:r>
              <a:rPr lang="tr-TR" dirty="0" err="1">
                <a:solidFill>
                  <a:schemeClr val="bg1"/>
                </a:solidFill>
              </a:rPr>
              <a:t>Abstract</a:t>
            </a:r>
            <a:r>
              <a:rPr lang="tr-TR" dirty="0">
                <a:solidFill>
                  <a:schemeClr val="bg1"/>
                </a:solidFill>
              </a:rPr>
              <a:t> </a:t>
            </a:r>
            <a:r>
              <a:rPr lang="tr-TR" dirty="0" err="1">
                <a:solidFill>
                  <a:schemeClr val="bg1"/>
                </a:solidFill>
              </a:rPr>
              <a:t>clasımızın</a:t>
            </a:r>
            <a:r>
              <a:rPr lang="tr-TR" dirty="0">
                <a:solidFill>
                  <a:schemeClr val="bg1"/>
                </a:solidFill>
              </a:rPr>
              <a:t> içerisine bir </a:t>
            </a:r>
            <a:r>
              <a:rPr lang="tr-TR" dirty="0" err="1">
                <a:solidFill>
                  <a:schemeClr val="bg1"/>
                </a:solidFill>
              </a:rPr>
              <a:t>method</a:t>
            </a:r>
            <a:r>
              <a:rPr lang="tr-TR" dirty="0">
                <a:solidFill>
                  <a:schemeClr val="bg1"/>
                </a:solidFill>
              </a:rPr>
              <a:t> tanımlayalım</a:t>
            </a:r>
          </a:p>
        </p:txBody>
      </p:sp>
      <p:pic>
        <p:nvPicPr>
          <p:cNvPr id="19" name="Resim 18">
            <a:extLst>
              <a:ext uri="{FF2B5EF4-FFF2-40B4-BE49-F238E27FC236}">
                <a16:creationId xmlns:a16="http://schemas.microsoft.com/office/drawing/2014/main" id="{7048EC71-4B57-E2C6-ADD7-2E884BD96BB1}"/>
              </a:ext>
            </a:extLst>
          </p:cNvPr>
          <p:cNvPicPr>
            <a:picLocks noChangeAspect="1"/>
          </p:cNvPicPr>
          <p:nvPr/>
        </p:nvPicPr>
        <p:blipFill>
          <a:blip r:embed="rId2"/>
          <a:stretch>
            <a:fillRect/>
          </a:stretch>
        </p:blipFill>
        <p:spPr>
          <a:xfrm>
            <a:off x="375700" y="897963"/>
            <a:ext cx="2889529" cy="1441283"/>
          </a:xfrm>
          <a:prstGeom prst="rect">
            <a:avLst/>
          </a:prstGeom>
        </p:spPr>
      </p:pic>
      <p:sp>
        <p:nvSpPr>
          <p:cNvPr id="7" name="Metin kutusu 6">
            <a:extLst>
              <a:ext uri="{FF2B5EF4-FFF2-40B4-BE49-F238E27FC236}">
                <a16:creationId xmlns:a16="http://schemas.microsoft.com/office/drawing/2014/main" id="{B7F6F0F9-286F-4B21-CAEF-2034D3A8DFCC}"/>
              </a:ext>
            </a:extLst>
          </p:cNvPr>
          <p:cNvSpPr txBox="1"/>
          <p:nvPr/>
        </p:nvSpPr>
        <p:spPr>
          <a:xfrm>
            <a:off x="3785158" y="2505670"/>
            <a:ext cx="6108142" cy="646331"/>
          </a:xfrm>
          <a:prstGeom prst="rect">
            <a:avLst/>
          </a:prstGeom>
          <a:noFill/>
        </p:spPr>
        <p:txBody>
          <a:bodyPr wrap="square" rtlCol="0">
            <a:spAutoFit/>
          </a:bodyPr>
          <a:lstStyle/>
          <a:p>
            <a:r>
              <a:rPr lang="tr-TR" dirty="0">
                <a:solidFill>
                  <a:schemeClr val="bg1"/>
                </a:solidFill>
              </a:rPr>
              <a:t>Main </a:t>
            </a:r>
            <a:r>
              <a:rPr lang="tr-TR" dirty="0" err="1">
                <a:solidFill>
                  <a:schemeClr val="bg1"/>
                </a:solidFill>
              </a:rPr>
              <a:t>methodumuz</a:t>
            </a:r>
            <a:r>
              <a:rPr lang="tr-TR" dirty="0">
                <a:solidFill>
                  <a:schemeClr val="bg1"/>
                </a:solidFill>
              </a:rPr>
              <a:t> </a:t>
            </a:r>
            <a:r>
              <a:rPr lang="tr-TR" dirty="0" err="1">
                <a:solidFill>
                  <a:schemeClr val="bg1"/>
                </a:solidFill>
              </a:rPr>
              <a:t>işerisinde</a:t>
            </a:r>
            <a:r>
              <a:rPr lang="tr-TR" dirty="0">
                <a:solidFill>
                  <a:schemeClr val="bg1"/>
                </a:solidFill>
              </a:rPr>
              <a:t> </a:t>
            </a:r>
            <a:r>
              <a:rPr lang="tr-TR" dirty="0" err="1">
                <a:solidFill>
                  <a:schemeClr val="bg1"/>
                </a:solidFill>
              </a:rPr>
              <a:t>abstract</a:t>
            </a:r>
            <a:r>
              <a:rPr lang="tr-TR" dirty="0">
                <a:solidFill>
                  <a:schemeClr val="bg1"/>
                </a:solidFill>
              </a:rPr>
              <a:t> </a:t>
            </a:r>
            <a:r>
              <a:rPr lang="tr-TR" dirty="0" err="1">
                <a:solidFill>
                  <a:schemeClr val="bg1"/>
                </a:solidFill>
              </a:rPr>
              <a:t>clasımıza</a:t>
            </a:r>
            <a:r>
              <a:rPr lang="tr-TR" dirty="0">
                <a:solidFill>
                  <a:schemeClr val="bg1"/>
                </a:solidFill>
              </a:rPr>
              <a:t> ait </a:t>
            </a:r>
            <a:r>
              <a:rPr lang="tr-TR" dirty="0" err="1">
                <a:solidFill>
                  <a:schemeClr val="bg1"/>
                </a:solidFill>
              </a:rPr>
              <a:t>methodumu</a:t>
            </a:r>
            <a:r>
              <a:rPr lang="tr-TR" dirty="0">
                <a:solidFill>
                  <a:schemeClr val="bg1"/>
                </a:solidFill>
              </a:rPr>
              <a:t> çağırıp kullanabiliyorum</a:t>
            </a:r>
          </a:p>
        </p:txBody>
      </p:sp>
      <p:pic>
        <p:nvPicPr>
          <p:cNvPr id="9" name="Resim 8">
            <a:extLst>
              <a:ext uri="{FF2B5EF4-FFF2-40B4-BE49-F238E27FC236}">
                <a16:creationId xmlns:a16="http://schemas.microsoft.com/office/drawing/2014/main" id="{1EFC4E9F-92E4-5C21-CE1F-F40BEE54641C}"/>
              </a:ext>
            </a:extLst>
          </p:cNvPr>
          <p:cNvPicPr>
            <a:picLocks noChangeAspect="1"/>
          </p:cNvPicPr>
          <p:nvPr/>
        </p:nvPicPr>
        <p:blipFill>
          <a:blip r:embed="rId3"/>
          <a:stretch>
            <a:fillRect/>
          </a:stretch>
        </p:blipFill>
        <p:spPr>
          <a:xfrm>
            <a:off x="375700" y="2503017"/>
            <a:ext cx="2924583" cy="1352739"/>
          </a:xfrm>
          <a:prstGeom prst="rect">
            <a:avLst/>
          </a:prstGeom>
        </p:spPr>
      </p:pic>
      <p:sp>
        <p:nvSpPr>
          <p:cNvPr id="11" name="Metin kutusu 10">
            <a:extLst>
              <a:ext uri="{FF2B5EF4-FFF2-40B4-BE49-F238E27FC236}">
                <a16:creationId xmlns:a16="http://schemas.microsoft.com/office/drawing/2014/main" id="{A23DA878-703F-077B-CCDE-DF4D61414AEB}"/>
              </a:ext>
            </a:extLst>
          </p:cNvPr>
          <p:cNvSpPr txBox="1"/>
          <p:nvPr/>
        </p:nvSpPr>
        <p:spPr>
          <a:xfrm>
            <a:off x="1593850" y="4110723"/>
            <a:ext cx="9004300" cy="2308324"/>
          </a:xfrm>
          <a:prstGeom prst="rect">
            <a:avLst/>
          </a:prstGeom>
          <a:noFill/>
        </p:spPr>
        <p:txBody>
          <a:bodyPr wrap="square" rtlCol="0">
            <a:spAutoFit/>
          </a:bodyPr>
          <a:lstStyle/>
          <a:p>
            <a:r>
              <a:rPr lang="tr-TR" dirty="0">
                <a:solidFill>
                  <a:schemeClr val="bg1"/>
                </a:solidFill>
              </a:rPr>
              <a:t>Sonuç olarak, </a:t>
            </a:r>
            <a:r>
              <a:rPr lang="tr-TR" dirty="0" err="1">
                <a:solidFill>
                  <a:schemeClr val="bg1"/>
                </a:solidFill>
              </a:rPr>
              <a:t>abstract</a:t>
            </a:r>
            <a:r>
              <a:rPr lang="tr-TR" dirty="0">
                <a:solidFill>
                  <a:schemeClr val="bg1"/>
                </a:solidFill>
              </a:rPr>
              <a:t> </a:t>
            </a:r>
            <a:r>
              <a:rPr lang="tr-TR" dirty="0" err="1">
                <a:solidFill>
                  <a:schemeClr val="bg1"/>
                </a:solidFill>
              </a:rPr>
              <a:t>class</a:t>
            </a:r>
            <a:r>
              <a:rPr lang="tr-TR" dirty="0">
                <a:solidFill>
                  <a:schemeClr val="bg1"/>
                </a:solidFill>
              </a:rPr>
              <a:t> sayesinde programlamada soyutlama yaparak ortak özellikleri ve davranışları belirleyebiliriz. Örneğin, bir Araba sınıfımız olduğunu düşünelim. </a:t>
            </a:r>
          </a:p>
          <a:p>
            <a:endParaRPr lang="tr-TR" dirty="0">
              <a:solidFill>
                <a:schemeClr val="bg1"/>
              </a:solidFill>
            </a:endParaRPr>
          </a:p>
          <a:p>
            <a:r>
              <a:rPr lang="tr-TR" dirty="0">
                <a:solidFill>
                  <a:schemeClr val="bg1"/>
                </a:solidFill>
              </a:rPr>
              <a:t>Eğer sadece 2000 model ve üstü arabaları içeren bir yapı oluşturmak istersek, </a:t>
            </a:r>
            <a:r>
              <a:rPr lang="tr-TR" dirty="0" err="1">
                <a:solidFill>
                  <a:schemeClr val="bg1"/>
                </a:solidFill>
              </a:rPr>
              <a:t>abstract</a:t>
            </a:r>
            <a:r>
              <a:rPr lang="tr-TR" dirty="0">
                <a:solidFill>
                  <a:schemeClr val="bg1"/>
                </a:solidFill>
              </a:rPr>
              <a:t> </a:t>
            </a:r>
            <a:r>
              <a:rPr lang="tr-TR" dirty="0" err="1">
                <a:solidFill>
                  <a:schemeClr val="bg1"/>
                </a:solidFill>
              </a:rPr>
              <a:t>class</a:t>
            </a:r>
            <a:r>
              <a:rPr lang="tr-TR" dirty="0">
                <a:solidFill>
                  <a:schemeClr val="bg1"/>
                </a:solidFill>
              </a:rPr>
              <a:t> kullanarak temel bir şablon oluşturabilir ve yalnızca belirli kriterleri sağlayan alt sınıfların tanımlanmasını </a:t>
            </a:r>
            <a:r>
              <a:rPr lang="tr-TR" dirty="0" err="1">
                <a:solidFill>
                  <a:schemeClr val="bg1"/>
                </a:solidFill>
              </a:rPr>
              <a:t>sağlayabiliriz.Bu</a:t>
            </a:r>
            <a:r>
              <a:rPr lang="tr-TR" dirty="0">
                <a:solidFill>
                  <a:schemeClr val="bg1"/>
                </a:solidFill>
              </a:rPr>
              <a:t> sayede, kod tekrarını azaltır, daha düzenli ve ölçeklenebilir bir yapı oluştururuz. Soyut sınıflar, özellikle büyük projelerde kod yönetimini kolaylaştıran ve esneklik sağlayan önemli bir nesne yönelimli programlama tekniğidir.</a:t>
            </a:r>
          </a:p>
        </p:txBody>
      </p:sp>
      <p:sp>
        <p:nvSpPr>
          <p:cNvPr id="12" name="Metin kutusu 11">
            <a:extLst>
              <a:ext uri="{FF2B5EF4-FFF2-40B4-BE49-F238E27FC236}">
                <a16:creationId xmlns:a16="http://schemas.microsoft.com/office/drawing/2014/main" id="{A707F7EC-6182-C1A8-5B48-523686711CB3}"/>
              </a:ext>
            </a:extLst>
          </p:cNvPr>
          <p:cNvSpPr txBox="1"/>
          <p:nvPr/>
        </p:nvSpPr>
        <p:spPr>
          <a:xfrm>
            <a:off x="269875" y="269875"/>
            <a:ext cx="1677590" cy="461665"/>
          </a:xfrm>
          <a:prstGeom prst="rect">
            <a:avLst/>
          </a:prstGeom>
          <a:noFill/>
        </p:spPr>
        <p:txBody>
          <a:bodyPr wrap="square" rtlCol="0">
            <a:spAutoFit/>
          </a:bodyPr>
          <a:lstStyle/>
          <a:p>
            <a:r>
              <a:rPr lang="en-US" sz="2400" b="1" i="0" dirty="0">
                <a:solidFill>
                  <a:schemeClr val="bg1"/>
                </a:solidFill>
                <a:effectLst/>
                <a:latin typeface="Cascadia Code" panose="020B0609020000020004" pitchFamily="49" charset="0"/>
                <a:cs typeface="Cascadia Code" panose="020B0609020000020004" pitchFamily="49" charset="0"/>
              </a:rPr>
              <a:t>ABSTRACT</a:t>
            </a:r>
            <a:endParaRPr lang="tr-TR" sz="2400" b="1" i="0" dirty="0">
              <a:solidFill>
                <a:schemeClr val="bg1"/>
              </a:solidFill>
              <a:effectLst/>
              <a:latin typeface="Cascadia Code" panose="020B0609020000020004" pitchFamily="49" charset="0"/>
              <a:cs typeface="Cascadia Code" panose="020B0609020000020004" pitchFamily="49" charset="0"/>
            </a:endParaRPr>
          </a:p>
        </p:txBody>
      </p:sp>
      <p:sp>
        <p:nvSpPr>
          <p:cNvPr id="13" name="Metin kutusu 12">
            <a:extLst>
              <a:ext uri="{FF2B5EF4-FFF2-40B4-BE49-F238E27FC236}">
                <a16:creationId xmlns:a16="http://schemas.microsoft.com/office/drawing/2014/main" id="{2C906878-89D6-E825-DC2F-900A3C12AB29}"/>
              </a:ext>
            </a:extLst>
          </p:cNvPr>
          <p:cNvSpPr txBox="1"/>
          <p:nvPr/>
        </p:nvSpPr>
        <p:spPr>
          <a:xfrm>
            <a:off x="1844584" y="269875"/>
            <a:ext cx="1095261" cy="461665"/>
          </a:xfrm>
          <a:prstGeom prst="rect">
            <a:avLst/>
          </a:prstGeom>
          <a:noFill/>
        </p:spPr>
        <p:txBody>
          <a:bodyPr wrap="square" rtlCol="0">
            <a:spAutoFit/>
          </a:bodyPr>
          <a:lstStyle/>
          <a:p>
            <a:r>
              <a:rPr lang="tr-TR" sz="2400" b="1" dirty="0">
                <a:solidFill>
                  <a:schemeClr val="bg1"/>
                </a:solidFill>
                <a:latin typeface="Cascadia Code" panose="020B0609020000020004" pitchFamily="49" charset="0"/>
                <a:cs typeface="Cascadia Code" panose="020B0609020000020004" pitchFamily="49" charset="0"/>
              </a:rPr>
              <a:t>CLASS</a:t>
            </a:r>
            <a:endParaRPr lang="tr-TR" sz="2400" b="1" i="0" dirty="0">
              <a:solidFill>
                <a:schemeClr val="bg1"/>
              </a:solidFill>
              <a:effectLst/>
              <a:latin typeface="Cascadia Code" panose="020B0609020000020004" pitchFamily="49" charset="0"/>
              <a:cs typeface="Cascadia Code" panose="020B0609020000020004" pitchFamily="49" charset="0"/>
            </a:endParaRPr>
          </a:p>
        </p:txBody>
      </p:sp>
      <p:cxnSp>
        <p:nvCxnSpPr>
          <p:cNvPr id="14" name="Düz Bağlayıcı 13">
            <a:extLst>
              <a:ext uri="{FF2B5EF4-FFF2-40B4-BE49-F238E27FC236}">
                <a16:creationId xmlns:a16="http://schemas.microsoft.com/office/drawing/2014/main" id="{1FEF3590-4B7D-533B-4BEF-C251A39111B9}"/>
              </a:ext>
            </a:extLst>
          </p:cNvPr>
          <p:cNvCxnSpPr/>
          <p:nvPr/>
        </p:nvCxnSpPr>
        <p:spPr>
          <a:xfrm>
            <a:off x="203200" y="731540"/>
            <a:ext cx="1178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4266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1000"/>
                                        <p:tgtEl>
                                          <p:spTgt spid="1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1000"/>
                                        <p:tgtEl>
                                          <p:spTgt spid="6"/>
                                        </p:tgtEl>
                                      </p:cBhvr>
                                    </p:animEffect>
                                  </p:childTnLst>
                                </p:cTn>
                              </p:par>
                              <p:par>
                                <p:cTn id="11" presetID="22" presetClass="entr" presetSubtype="4" fill="hold" nodeType="withEffect">
                                  <p:stCondLst>
                                    <p:cond delay="2250"/>
                                  </p:stCondLst>
                                  <p:childTnLst>
                                    <p:set>
                                      <p:cBhvr>
                                        <p:cTn id="12" dur="1" fill="hold">
                                          <p:stCondLst>
                                            <p:cond delay="0"/>
                                          </p:stCondLst>
                                        </p:cTn>
                                        <p:tgtEl>
                                          <p:spTgt spid="9"/>
                                        </p:tgtEl>
                                        <p:attrNameLst>
                                          <p:attrName>style.visibility</p:attrName>
                                        </p:attrNameLst>
                                      </p:cBhvr>
                                      <p:to>
                                        <p:strVal val="visible"/>
                                      </p:to>
                                    </p:set>
                                    <p:animEffect transition="in" filter="wipe(down)">
                                      <p:cBhvr>
                                        <p:cTn id="13" dur="1000"/>
                                        <p:tgtEl>
                                          <p:spTgt spid="9"/>
                                        </p:tgtEl>
                                      </p:cBhvr>
                                    </p:animEffect>
                                  </p:childTnLst>
                                </p:cTn>
                              </p:par>
                              <p:par>
                                <p:cTn id="14" presetID="22" presetClass="entr" presetSubtype="4" fill="hold" grpId="0" nodeType="withEffect">
                                  <p:stCondLst>
                                    <p:cond delay="2250"/>
                                  </p:stCondLst>
                                  <p:childTnLst>
                                    <p:set>
                                      <p:cBhvr>
                                        <p:cTn id="15" dur="1" fill="hold">
                                          <p:stCondLst>
                                            <p:cond delay="0"/>
                                          </p:stCondLst>
                                        </p:cTn>
                                        <p:tgtEl>
                                          <p:spTgt spid="7"/>
                                        </p:tgtEl>
                                        <p:attrNameLst>
                                          <p:attrName>style.visibility</p:attrName>
                                        </p:attrNameLst>
                                      </p:cBhvr>
                                      <p:to>
                                        <p:strVal val="visible"/>
                                      </p:to>
                                    </p:set>
                                    <p:animEffect transition="in" filter="wipe(down)">
                                      <p:cBhvr>
                                        <p:cTn id="16" dur="1000"/>
                                        <p:tgtEl>
                                          <p:spTgt spid="7"/>
                                        </p:tgtEl>
                                      </p:cBhvr>
                                    </p:animEffect>
                                  </p:childTnLst>
                                </p:cTn>
                              </p:par>
                              <p:par>
                                <p:cTn id="17" presetID="14" presetClass="entr" presetSubtype="10" fill="hold" grpId="0" nodeType="withEffect">
                                  <p:stCondLst>
                                    <p:cond delay="4500"/>
                                  </p:stCondLst>
                                  <p:childTnLst>
                                    <p:set>
                                      <p:cBhvr>
                                        <p:cTn id="18" dur="1" fill="hold">
                                          <p:stCondLst>
                                            <p:cond delay="0"/>
                                          </p:stCondLst>
                                        </p:cTn>
                                        <p:tgtEl>
                                          <p:spTgt spid="11"/>
                                        </p:tgtEl>
                                        <p:attrNameLst>
                                          <p:attrName>style.visibility</p:attrName>
                                        </p:attrNameLst>
                                      </p:cBhvr>
                                      <p:to>
                                        <p:strVal val="visible"/>
                                      </p:to>
                                    </p:set>
                                    <p:animEffect transition="in" filter="randombar(horizontal)">
                                      <p:cBhvr>
                                        <p:cTn id="1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1"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a:extLst>
            <a:ext uri="{FF2B5EF4-FFF2-40B4-BE49-F238E27FC236}">
              <a16:creationId xmlns:a16="http://schemas.microsoft.com/office/drawing/2014/main" id="{299B81D8-AC3C-5FFD-608F-F050CACC7773}"/>
            </a:ext>
          </a:extLst>
        </p:cNvPr>
        <p:cNvGrpSpPr/>
        <p:nvPr/>
      </p:nvGrpSpPr>
      <p:grpSpPr>
        <a:xfrm>
          <a:off x="0" y="0"/>
          <a:ext cx="0" cy="0"/>
          <a:chOff x="0" y="0"/>
          <a:chExt cx="0" cy="0"/>
        </a:xfrm>
      </p:grpSpPr>
      <p:sp>
        <p:nvSpPr>
          <p:cNvPr id="4" name="Metin kutusu 3">
            <a:extLst>
              <a:ext uri="{FF2B5EF4-FFF2-40B4-BE49-F238E27FC236}">
                <a16:creationId xmlns:a16="http://schemas.microsoft.com/office/drawing/2014/main" id="{25407C43-47BD-5268-D6D5-AB8E9317D37D}"/>
              </a:ext>
            </a:extLst>
          </p:cNvPr>
          <p:cNvSpPr txBox="1"/>
          <p:nvPr/>
        </p:nvSpPr>
        <p:spPr>
          <a:xfrm>
            <a:off x="1378744" y="1571724"/>
            <a:ext cx="9129713" cy="2400657"/>
          </a:xfrm>
          <a:prstGeom prst="rect">
            <a:avLst/>
          </a:prstGeom>
          <a:noFill/>
        </p:spPr>
        <p:txBody>
          <a:bodyPr wrap="square" rtlCol="0">
            <a:spAutoFit/>
          </a:bodyPr>
          <a:lstStyle/>
          <a:p>
            <a:r>
              <a:rPr lang="en-US" sz="15000" b="1" i="0" dirty="0">
                <a:solidFill>
                  <a:schemeClr val="bg1"/>
                </a:solidFill>
                <a:effectLst/>
                <a:latin typeface="Cascadia Code" panose="020B0609020000020004" pitchFamily="49" charset="0"/>
                <a:cs typeface="Cascadia Code" panose="020B0609020000020004" pitchFamily="49" charset="0"/>
              </a:rPr>
              <a:t>ABSTRACT</a:t>
            </a:r>
            <a:endParaRPr lang="tr-TR" sz="15000" b="1" i="0" dirty="0">
              <a:solidFill>
                <a:schemeClr val="bg1"/>
              </a:solidFill>
              <a:effectLst/>
              <a:latin typeface="Cascadia Code" panose="020B0609020000020004" pitchFamily="49" charset="0"/>
              <a:cs typeface="Cascadia Code" panose="020B0609020000020004" pitchFamily="49" charset="0"/>
            </a:endParaRPr>
          </a:p>
        </p:txBody>
      </p:sp>
      <p:cxnSp>
        <p:nvCxnSpPr>
          <p:cNvPr id="6" name="Düz Bağlayıcı 5">
            <a:extLst>
              <a:ext uri="{FF2B5EF4-FFF2-40B4-BE49-F238E27FC236}">
                <a16:creationId xmlns:a16="http://schemas.microsoft.com/office/drawing/2014/main" id="{B833700D-BF46-EC3B-E6BA-01BA026818B5}"/>
              </a:ext>
            </a:extLst>
          </p:cNvPr>
          <p:cNvCxnSpPr/>
          <p:nvPr/>
        </p:nvCxnSpPr>
        <p:spPr>
          <a:xfrm>
            <a:off x="203200" y="7297440"/>
            <a:ext cx="1178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Metin kutusu 1">
            <a:extLst>
              <a:ext uri="{FF2B5EF4-FFF2-40B4-BE49-F238E27FC236}">
                <a16:creationId xmlns:a16="http://schemas.microsoft.com/office/drawing/2014/main" id="{519FF854-58EB-3F43-7666-00E0B316BBA1}"/>
              </a:ext>
            </a:extLst>
          </p:cNvPr>
          <p:cNvSpPr txBox="1"/>
          <p:nvPr/>
        </p:nvSpPr>
        <p:spPr>
          <a:xfrm>
            <a:off x="685800" y="3582888"/>
            <a:ext cx="10820400" cy="2092881"/>
          </a:xfrm>
          <a:prstGeom prst="rect">
            <a:avLst/>
          </a:prstGeom>
          <a:noFill/>
        </p:spPr>
        <p:txBody>
          <a:bodyPr wrap="square" rtlCol="0">
            <a:spAutoFit/>
          </a:bodyPr>
          <a:lstStyle/>
          <a:p>
            <a:r>
              <a:rPr lang="tr-TR" sz="13000" b="1" i="0" dirty="0">
                <a:solidFill>
                  <a:schemeClr val="bg1"/>
                </a:solidFill>
                <a:effectLst/>
                <a:latin typeface="Cascadia Code" panose="020B0609020000020004" pitchFamily="49" charset="0"/>
                <a:cs typeface="Cascadia Code" panose="020B0609020000020004" pitchFamily="49" charset="0"/>
              </a:rPr>
              <a:t>(Soyutlama)</a:t>
            </a:r>
          </a:p>
        </p:txBody>
      </p:sp>
    </p:spTree>
    <p:extLst>
      <p:ext uri="{BB962C8B-B14F-4D97-AF65-F5344CB8AC3E}">
        <p14:creationId xmlns:p14="http://schemas.microsoft.com/office/powerpoint/2010/main" val="1952640184"/>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alpha val="23000"/>
              </a:schemeClr>
            </a:gs>
            <a:gs pos="28000">
              <a:schemeClr val="accent3">
                <a:lumMod val="76000"/>
                <a:lumOff val="24000"/>
                <a:alpha val="30000"/>
              </a:schemeClr>
            </a:gs>
            <a:gs pos="71000">
              <a:schemeClr val="bg1">
                <a:alpha val="25000"/>
              </a:schemeClr>
            </a:gs>
            <a:gs pos="85000">
              <a:schemeClr val="accent3">
                <a:lumMod val="30000"/>
                <a:lumOff val="70000"/>
                <a:alpha val="25000"/>
              </a:schemeClr>
            </a:gs>
          </a:gsLst>
          <a:lin ang="5400000" scaled="1"/>
          <a:tileRect/>
        </a:gradFill>
        <a:effectLst/>
      </p:bgPr>
    </p:bg>
    <p:spTree>
      <p:nvGrpSpPr>
        <p:cNvPr id="1" name=""/>
        <p:cNvGrpSpPr/>
        <p:nvPr/>
      </p:nvGrpSpPr>
      <p:grpSpPr>
        <a:xfrm>
          <a:off x="0" y="0"/>
          <a:ext cx="0" cy="0"/>
          <a:chOff x="0" y="0"/>
          <a:chExt cx="0" cy="0"/>
        </a:xfrm>
      </p:grpSpPr>
      <p:sp>
        <p:nvSpPr>
          <p:cNvPr id="4" name="Metin kutusu 3">
            <a:extLst>
              <a:ext uri="{FF2B5EF4-FFF2-40B4-BE49-F238E27FC236}">
                <a16:creationId xmlns:a16="http://schemas.microsoft.com/office/drawing/2014/main" id="{69F7C216-DC94-56DD-4C68-8BA05160CB5A}"/>
              </a:ext>
            </a:extLst>
          </p:cNvPr>
          <p:cNvSpPr txBox="1"/>
          <p:nvPr/>
        </p:nvSpPr>
        <p:spPr>
          <a:xfrm>
            <a:off x="269875" y="269875"/>
            <a:ext cx="1677590" cy="461665"/>
          </a:xfrm>
          <a:prstGeom prst="rect">
            <a:avLst/>
          </a:prstGeom>
          <a:noFill/>
        </p:spPr>
        <p:txBody>
          <a:bodyPr wrap="square" rtlCol="0">
            <a:spAutoFit/>
          </a:bodyPr>
          <a:lstStyle/>
          <a:p>
            <a:r>
              <a:rPr lang="en-US" sz="2400" b="1" i="0" dirty="0">
                <a:solidFill>
                  <a:schemeClr val="bg1"/>
                </a:solidFill>
                <a:effectLst/>
                <a:latin typeface="Cascadia Code" panose="020B0609020000020004" pitchFamily="49" charset="0"/>
                <a:cs typeface="Cascadia Code" panose="020B0609020000020004" pitchFamily="49" charset="0"/>
              </a:rPr>
              <a:t>ABSTRACT</a:t>
            </a:r>
            <a:endParaRPr lang="tr-TR" sz="2400" b="1" i="0" dirty="0">
              <a:solidFill>
                <a:schemeClr val="bg1"/>
              </a:solidFill>
              <a:effectLst/>
              <a:latin typeface="Cascadia Code" panose="020B0609020000020004" pitchFamily="49" charset="0"/>
              <a:cs typeface="Cascadia Code" panose="020B0609020000020004" pitchFamily="49" charset="0"/>
            </a:endParaRPr>
          </a:p>
        </p:txBody>
      </p:sp>
      <p:cxnSp>
        <p:nvCxnSpPr>
          <p:cNvPr id="5" name="Düz Bağlayıcı 4">
            <a:extLst>
              <a:ext uri="{FF2B5EF4-FFF2-40B4-BE49-F238E27FC236}">
                <a16:creationId xmlns:a16="http://schemas.microsoft.com/office/drawing/2014/main" id="{38A28D60-4F8E-9DD4-F142-4AF17FCFF0AC}"/>
              </a:ext>
            </a:extLst>
          </p:cNvPr>
          <p:cNvCxnSpPr/>
          <p:nvPr/>
        </p:nvCxnSpPr>
        <p:spPr>
          <a:xfrm>
            <a:off x="203200" y="731540"/>
            <a:ext cx="1178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Metin kutusu 5">
            <a:extLst>
              <a:ext uri="{FF2B5EF4-FFF2-40B4-BE49-F238E27FC236}">
                <a16:creationId xmlns:a16="http://schemas.microsoft.com/office/drawing/2014/main" id="{793A85C1-3E27-7403-82F3-1626D9A64F3B}"/>
              </a:ext>
            </a:extLst>
          </p:cNvPr>
          <p:cNvSpPr txBox="1"/>
          <p:nvPr/>
        </p:nvSpPr>
        <p:spPr>
          <a:xfrm>
            <a:off x="1814114" y="269875"/>
            <a:ext cx="2224485" cy="461665"/>
          </a:xfrm>
          <a:prstGeom prst="rect">
            <a:avLst/>
          </a:prstGeom>
          <a:noFill/>
        </p:spPr>
        <p:txBody>
          <a:bodyPr wrap="square" rtlCol="0">
            <a:spAutoFit/>
          </a:bodyPr>
          <a:lstStyle/>
          <a:p>
            <a:r>
              <a:rPr lang="tr-TR" sz="2400" b="1" i="0" dirty="0">
                <a:solidFill>
                  <a:schemeClr val="bg1"/>
                </a:solidFill>
                <a:effectLst/>
                <a:latin typeface="Cascadia Code" panose="020B0609020000020004" pitchFamily="49" charset="0"/>
                <a:cs typeface="Cascadia Code" panose="020B0609020000020004" pitchFamily="49" charset="0"/>
              </a:rPr>
              <a:t>(Soyutlama)</a:t>
            </a:r>
          </a:p>
        </p:txBody>
      </p:sp>
      <p:sp useBgFill="1">
        <p:nvSpPr>
          <p:cNvPr id="10" name="Dikdörtgen: Köşeleri Yuvarlatılmış 9">
            <a:extLst>
              <a:ext uri="{FF2B5EF4-FFF2-40B4-BE49-F238E27FC236}">
                <a16:creationId xmlns:a16="http://schemas.microsoft.com/office/drawing/2014/main" id="{D4AC1BCD-B6FC-0EC9-A0C9-665788CEA6C0}"/>
              </a:ext>
            </a:extLst>
          </p:cNvPr>
          <p:cNvSpPr/>
          <p:nvPr/>
        </p:nvSpPr>
        <p:spPr>
          <a:xfrm>
            <a:off x="600074" y="2069765"/>
            <a:ext cx="3438525" cy="1854285"/>
          </a:xfrm>
          <a:prstGeom prst="roundRect">
            <a:avLst/>
          </a:prstGeom>
          <a:ln w="38100">
            <a:noFill/>
          </a:ln>
          <a:effectLst>
            <a:innerShdw blurRad="1143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9" name="Metin kutusu 8">
            <a:extLst>
              <a:ext uri="{FF2B5EF4-FFF2-40B4-BE49-F238E27FC236}">
                <a16:creationId xmlns:a16="http://schemas.microsoft.com/office/drawing/2014/main" id="{AAD027F2-2565-914A-635B-C8F41285B053}"/>
              </a:ext>
            </a:extLst>
          </p:cNvPr>
          <p:cNvSpPr txBox="1"/>
          <p:nvPr/>
        </p:nvSpPr>
        <p:spPr>
          <a:xfrm>
            <a:off x="742949" y="2245927"/>
            <a:ext cx="3295650" cy="1754326"/>
          </a:xfrm>
          <a:prstGeom prst="rect">
            <a:avLst/>
          </a:prstGeom>
          <a:noFill/>
        </p:spPr>
        <p:txBody>
          <a:bodyPr wrap="square" rtlCol="0">
            <a:spAutoFit/>
          </a:bodyPr>
          <a:lstStyle/>
          <a:p>
            <a:r>
              <a:rPr lang="tr-TR" b="1" dirty="0"/>
              <a:t>Gereksiz Detaylardan Kaçınma</a:t>
            </a:r>
          </a:p>
          <a:p>
            <a:endParaRPr lang="tr-TR" b="1" dirty="0"/>
          </a:p>
          <a:p>
            <a:r>
              <a:rPr lang="tr-TR" dirty="0">
                <a:solidFill>
                  <a:schemeClr val="bg1"/>
                </a:solidFill>
              </a:rPr>
              <a:t>Soyutlama, karmaşık sistemlerin özünü ortaya çıkarır. Sadece önemli bilgilere odaklanır.</a:t>
            </a:r>
          </a:p>
          <a:p>
            <a:endParaRPr lang="tr-TR" dirty="0"/>
          </a:p>
        </p:txBody>
      </p:sp>
      <p:sp useBgFill="1">
        <p:nvSpPr>
          <p:cNvPr id="11" name="Dikdörtgen: Köşeleri Yuvarlatılmış 10">
            <a:extLst>
              <a:ext uri="{FF2B5EF4-FFF2-40B4-BE49-F238E27FC236}">
                <a16:creationId xmlns:a16="http://schemas.microsoft.com/office/drawing/2014/main" id="{03F358EC-D765-5CDA-263E-CDE5C57483CD}"/>
              </a:ext>
            </a:extLst>
          </p:cNvPr>
          <p:cNvSpPr/>
          <p:nvPr/>
        </p:nvSpPr>
        <p:spPr>
          <a:xfrm>
            <a:off x="4376737" y="2069765"/>
            <a:ext cx="3438525" cy="1854285"/>
          </a:xfrm>
          <a:prstGeom prst="roundRect">
            <a:avLst/>
          </a:prstGeom>
          <a:ln w="38100">
            <a:noFill/>
          </a:ln>
          <a:effectLst>
            <a:innerShdw blurRad="1143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12" name="Metin kutusu 11">
            <a:extLst>
              <a:ext uri="{FF2B5EF4-FFF2-40B4-BE49-F238E27FC236}">
                <a16:creationId xmlns:a16="http://schemas.microsoft.com/office/drawing/2014/main" id="{77074444-E791-63A3-70BC-48FC90D5BFFB}"/>
              </a:ext>
            </a:extLst>
          </p:cNvPr>
          <p:cNvSpPr txBox="1"/>
          <p:nvPr/>
        </p:nvSpPr>
        <p:spPr>
          <a:xfrm>
            <a:off x="4617243" y="2226788"/>
            <a:ext cx="3119438" cy="1754326"/>
          </a:xfrm>
          <a:prstGeom prst="rect">
            <a:avLst/>
          </a:prstGeom>
          <a:noFill/>
        </p:spPr>
        <p:txBody>
          <a:bodyPr wrap="square" rtlCol="0">
            <a:spAutoFit/>
          </a:bodyPr>
          <a:lstStyle/>
          <a:p>
            <a:r>
              <a:rPr lang="tr-TR" b="1" dirty="0"/>
              <a:t>      Karmaşıklığı Yönetme</a:t>
            </a:r>
          </a:p>
          <a:p>
            <a:endParaRPr lang="tr-TR" b="1" dirty="0"/>
          </a:p>
          <a:p>
            <a:r>
              <a:rPr lang="tr-TR" dirty="0">
                <a:solidFill>
                  <a:schemeClr val="bg1"/>
                </a:solidFill>
              </a:rPr>
              <a:t>Soyutlama, karmaşıklığı basitleştirir. Bu, sistemlerin daha kolay anlaşılmasını sağlar.</a:t>
            </a:r>
          </a:p>
          <a:p>
            <a:endParaRPr lang="tr-TR" dirty="0"/>
          </a:p>
        </p:txBody>
      </p:sp>
      <p:sp useBgFill="1">
        <p:nvSpPr>
          <p:cNvPr id="13" name="Dikdörtgen: Köşeleri Yuvarlatılmış 12">
            <a:extLst>
              <a:ext uri="{FF2B5EF4-FFF2-40B4-BE49-F238E27FC236}">
                <a16:creationId xmlns:a16="http://schemas.microsoft.com/office/drawing/2014/main" id="{50195F5B-7140-0562-6F02-72425521B42F}"/>
              </a:ext>
            </a:extLst>
          </p:cNvPr>
          <p:cNvSpPr/>
          <p:nvPr/>
        </p:nvSpPr>
        <p:spPr>
          <a:xfrm>
            <a:off x="8172451" y="2062124"/>
            <a:ext cx="3438525" cy="1854285"/>
          </a:xfrm>
          <a:prstGeom prst="roundRect">
            <a:avLst/>
          </a:prstGeom>
          <a:ln w="38100">
            <a:noFill/>
          </a:ln>
          <a:effectLst>
            <a:innerShdw blurRad="1143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14" name="Metin kutusu 13">
            <a:extLst>
              <a:ext uri="{FF2B5EF4-FFF2-40B4-BE49-F238E27FC236}">
                <a16:creationId xmlns:a16="http://schemas.microsoft.com/office/drawing/2014/main" id="{37D4FF82-21D5-E748-766A-569F78864540}"/>
              </a:ext>
            </a:extLst>
          </p:cNvPr>
          <p:cNvSpPr txBox="1"/>
          <p:nvPr/>
        </p:nvSpPr>
        <p:spPr>
          <a:xfrm>
            <a:off x="8315326" y="2224726"/>
            <a:ext cx="3295650" cy="1754326"/>
          </a:xfrm>
          <a:prstGeom prst="rect">
            <a:avLst/>
          </a:prstGeom>
          <a:noFill/>
        </p:spPr>
        <p:txBody>
          <a:bodyPr wrap="square" rtlCol="0">
            <a:spAutoFit/>
          </a:bodyPr>
          <a:lstStyle/>
          <a:p>
            <a:r>
              <a:rPr lang="tr-TR" b="1" dirty="0"/>
              <a:t>        Modülerlik ve Esneklik</a:t>
            </a:r>
          </a:p>
          <a:p>
            <a:endParaRPr lang="tr-TR" b="1" dirty="0"/>
          </a:p>
          <a:p>
            <a:r>
              <a:rPr lang="tr-TR" dirty="0">
                <a:solidFill>
                  <a:schemeClr val="bg1"/>
                </a:solidFill>
              </a:rPr>
              <a:t>Soyutlama, modülerliği teşvik eder. Böylelikle sistemlerin daha esnek olmasına olanak tanır.</a:t>
            </a:r>
          </a:p>
          <a:p>
            <a:endParaRPr lang="tr-TR" dirty="0"/>
          </a:p>
        </p:txBody>
      </p:sp>
      <p:sp useBgFill="1">
        <p:nvSpPr>
          <p:cNvPr id="15" name="Dikdörtgen: Köşeleri Yuvarlatılmış 14">
            <a:extLst>
              <a:ext uri="{FF2B5EF4-FFF2-40B4-BE49-F238E27FC236}">
                <a16:creationId xmlns:a16="http://schemas.microsoft.com/office/drawing/2014/main" id="{B925E68E-5183-7281-FB41-75699FCD9344}"/>
              </a:ext>
            </a:extLst>
          </p:cNvPr>
          <p:cNvSpPr/>
          <p:nvPr/>
        </p:nvSpPr>
        <p:spPr>
          <a:xfrm>
            <a:off x="3276600" y="1397166"/>
            <a:ext cx="5448300" cy="615535"/>
          </a:xfrm>
          <a:prstGeom prst="roundRect">
            <a:avLst>
              <a:gd name="adj" fmla="val 29047"/>
            </a:avLst>
          </a:prstGeom>
          <a:ln w="38100">
            <a:noFill/>
          </a:ln>
          <a:effectLst>
            <a:innerShdw blurRad="1143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8" name="Metin kutusu 7">
            <a:extLst>
              <a:ext uri="{FF2B5EF4-FFF2-40B4-BE49-F238E27FC236}">
                <a16:creationId xmlns:a16="http://schemas.microsoft.com/office/drawing/2014/main" id="{CC00E685-75B5-0563-9EB6-6557DA5CA418}"/>
              </a:ext>
            </a:extLst>
          </p:cNvPr>
          <p:cNvSpPr txBox="1"/>
          <p:nvPr/>
        </p:nvSpPr>
        <p:spPr>
          <a:xfrm>
            <a:off x="3998118" y="1520267"/>
            <a:ext cx="3981451" cy="369332"/>
          </a:xfrm>
          <a:prstGeom prst="rect">
            <a:avLst/>
          </a:prstGeom>
          <a:noFill/>
        </p:spPr>
        <p:txBody>
          <a:bodyPr wrap="square">
            <a:spAutoFit/>
          </a:bodyPr>
          <a:lstStyle/>
          <a:p>
            <a:r>
              <a:rPr lang="tr-TR" b="1" dirty="0"/>
              <a:t>Soyutlama Kavramı ve Temel Prensipleri</a:t>
            </a:r>
          </a:p>
        </p:txBody>
      </p:sp>
      <p:sp useBgFill="1">
        <p:nvSpPr>
          <p:cNvPr id="17" name="Dikdörtgen: Köşeleri Yuvarlatılmış 16">
            <a:extLst>
              <a:ext uri="{FF2B5EF4-FFF2-40B4-BE49-F238E27FC236}">
                <a16:creationId xmlns:a16="http://schemas.microsoft.com/office/drawing/2014/main" id="{DDA50EF8-2ED9-94EA-A8A1-164CE7C499EC}"/>
              </a:ext>
            </a:extLst>
          </p:cNvPr>
          <p:cNvSpPr/>
          <p:nvPr/>
        </p:nvSpPr>
        <p:spPr>
          <a:xfrm>
            <a:off x="1128712" y="3999903"/>
            <a:ext cx="9934576" cy="2588222"/>
          </a:xfrm>
          <a:prstGeom prst="roundRect">
            <a:avLst/>
          </a:prstGeom>
          <a:ln w="38100">
            <a:noFill/>
          </a:ln>
          <a:effectLst>
            <a:innerShdw blurRad="114300">
              <a:schemeClr val="bg1"/>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18" name="Metin kutusu 17">
            <a:extLst>
              <a:ext uri="{FF2B5EF4-FFF2-40B4-BE49-F238E27FC236}">
                <a16:creationId xmlns:a16="http://schemas.microsoft.com/office/drawing/2014/main" id="{5C4978DE-D7AB-3760-D56D-467342F6556C}"/>
              </a:ext>
            </a:extLst>
          </p:cNvPr>
          <p:cNvSpPr txBox="1"/>
          <p:nvPr/>
        </p:nvSpPr>
        <p:spPr>
          <a:xfrm>
            <a:off x="1462088" y="4267200"/>
            <a:ext cx="9601200" cy="2308324"/>
          </a:xfrm>
          <a:prstGeom prst="rect">
            <a:avLst/>
          </a:prstGeom>
          <a:noFill/>
        </p:spPr>
        <p:txBody>
          <a:bodyPr wrap="square" rtlCol="0">
            <a:spAutoFit/>
          </a:bodyPr>
          <a:lstStyle/>
          <a:p>
            <a:r>
              <a:rPr lang="tr-TR" dirty="0">
                <a:solidFill>
                  <a:schemeClr val="bg1"/>
                </a:solidFill>
              </a:rPr>
              <a:t>Soyutlama, programlamada gereksiz detayları gizleyerek sadece önemli noktalara odaklanmamızı sağlar. Bu sayede daha modüler, esnek ve yönetilebilir kodlar yazabiliriz. Gerçek hayatta olduğu gibi yazılımda da karmaşıklığı azaltarak kullanımı kolay sistemler geliştirmemize yardımcı olur.</a:t>
            </a:r>
          </a:p>
          <a:p>
            <a:endParaRPr lang="tr-TR" dirty="0">
              <a:solidFill>
                <a:schemeClr val="bg1"/>
              </a:solidFill>
            </a:endParaRPr>
          </a:p>
          <a:p>
            <a:r>
              <a:rPr lang="tr-TR" b="1" dirty="0">
                <a:solidFill>
                  <a:schemeClr val="bg1"/>
                </a:solidFill>
              </a:rPr>
              <a:t>Örneğin</a:t>
            </a:r>
            <a:r>
              <a:rPr lang="tr-TR" dirty="0">
                <a:solidFill>
                  <a:schemeClr val="bg1"/>
                </a:solidFill>
              </a:rPr>
              <a:t>, bir </a:t>
            </a:r>
            <a:r>
              <a:rPr lang="tr-TR" b="1" dirty="0">
                <a:solidFill>
                  <a:schemeClr val="bg1"/>
                </a:solidFill>
              </a:rPr>
              <a:t>Araba</a:t>
            </a:r>
            <a:r>
              <a:rPr lang="tr-TR" dirty="0">
                <a:solidFill>
                  <a:schemeClr val="bg1"/>
                </a:solidFill>
              </a:rPr>
              <a:t> sınıfını ele alalım. Kullanıcı bir arabayı sürerken motorun nasıl çalıştığını, yakıtın nasıl yandığını veya vitesin nasıl değiştiğini bilmek zorunda değildir. Sadece gaz pedalına bastığında aracın hızlandığını, frene bastığında durduğunu bilir.</a:t>
            </a:r>
          </a:p>
          <a:p>
            <a:endParaRPr lang="tr-TR" dirty="0"/>
          </a:p>
        </p:txBody>
      </p:sp>
    </p:spTree>
    <p:extLst>
      <p:ext uri="{BB962C8B-B14F-4D97-AF65-F5344CB8AC3E}">
        <p14:creationId xmlns:p14="http://schemas.microsoft.com/office/powerpoint/2010/main" val="3147928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p:tgtEl>
                                          <p:spTgt spid="15"/>
                                        </p:tgtEl>
                                        <p:attrNameLst>
                                          <p:attrName>ppt_y</p:attrName>
                                        </p:attrNameLst>
                                      </p:cBhvr>
                                      <p:tavLst>
                                        <p:tav tm="0">
                                          <p:val>
                                            <p:strVal val="#ppt_y+#ppt_h*1.125000"/>
                                          </p:val>
                                        </p:tav>
                                        <p:tav tm="100000">
                                          <p:val>
                                            <p:strVal val="#ppt_y"/>
                                          </p:val>
                                        </p:tav>
                                      </p:tavLst>
                                    </p:anim>
                                    <p:animEffect transition="in" filter="wipe(up)">
                                      <p:cBhvr>
                                        <p:cTn id="8" dur="1000"/>
                                        <p:tgtEl>
                                          <p:spTgt spid="15"/>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p:tgtEl>
                                          <p:spTgt spid="8"/>
                                        </p:tgtEl>
                                        <p:attrNameLst>
                                          <p:attrName>ppt_y</p:attrName>
                                        </p:attrNameLst>
                                      </p:cBhvr>
                                      <p:tavLst>
                                        <p:tav tm="0">
                                          <p:val>
                                            <p:strVal val="#ppt_y+#ppt_h*1.125000"/>
                                          </p:val>
                                        </p:tav>
                                        <p:tav tm="100000">
                                          <p:val>
                                            <p:strVal val="#ppt_y"/>
                                          </p:val>
                                        </p:tav>
                                      </p:tavLst>
                                    </p:anim>
                                    <p:animEffect transition="in" filter="wipe(up)">
                                      <p:cBhvr>
                                        <p:cTn id="12" dur="1000"/>
                                        <p:tgtEl>
                                          <p:spTgt spid="8"/>
                                        </p:tgtEl>
                                      </p:cBhvr>
                                    </p:animEffect>
                                  </p:childTnLst>
                                </p:cTn>
                              </p:par>
                              <p:par>
                                <p:cTn id="13" presetID="12" presetClass="entr" presetSubtype="4" fill="hold" grpId="0" nodeType="withEffect">
                                  <p:stCondLst>
                                    <p:cond delay="20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000"/>
                                        <p:tgtEl>
                                          <p:spTgt spid="10"/>
                                        </p:tgtEl>
                                        <p:attrNameLst>
                                          <p:attrName>ppt_y</p:attrName>
                                        </p:attrNameLst>
                                      </p:cBhvr>
                                      <p:tavLst>
                                        <p:tav tm="0">
                                          <p:val>
                                            <p:strVal val="#ppt_y+#ppt_h*1.125000"/>
                                          </p:val>
                                        </p:tav>
                                        <p:tav tm="100000">
                                          <p:val>
                                            <p:strVal val="#ppt_y"/>
                                          </p:val>
                                        </p:tav>
                                      </p:tavLst>
                                    </p:anim>
                                    <p:animEffect transition="in" filter="wipe(up)">
                                      <p:cBhvr>
                                        <p:cTn id="16" dur="1000"/>
                                        <p:tgtEl>
                                          <p:spTgt spid="10"/>
                                        </p:tgtEl>
                                      </p:cBhvr>
                                    </p:animEffect>
                                  </p:childTnLst>
                                </p:cTn>
                              </p:par>
                              <p:par>
                                <p:cTn id="17" presetID="12" presetClass="entr" presetSubtype="4" fill="hold" grpId="0" nodeType="withEffect">
                                  <p:stCondLst>
                                    <p:cond delay="200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000"/>
                                        <p:tgtEl>
                                          <p:spTgt spid="9"/>
                                        </p:tgtEl>
                                        <p:attrNameLst>
                                          <p:attrName>ppt_y</p:attrName>
                                        </p:attrNameLst>
                                      </p:cBhvr>
                                      <p:tavLst>
                                        <p:tav tm="0">
                                          <p:val>
                                            <p:strVal val="#ppt_y+#ppt_h*1.125000"/>
                                          </p:val>
                                        </p:tav>
                                        <p:tav tm="100000">
                                          <p:val>
                                            <p:strVal val="#ppt_y"/>
                                          </p:val>
                                        </p:tav>
                                      </p:tavLst>
                                    </p:anim>
                                    <p:animEffect transition="in" filter="wipe(up)">
                                      <p:cBhvr>
                                        <p:cTn id="20" dur="1000"/>
                                        <p:tgtEl>
                                          <p:spTgt spid="9"/>
                                        </p:tgtEl>
                                      </p:cBhvr>
                                    </p:animEffect>
                                  </p:childTnLst>
                                </p:cTn>
                              </p:par>
                              <p:par>
                                <p:cTn id="21" presetID="12" presetClass="entr" presetSubtype="4" fill="hold" grpId="0" nodeType="withEffect">
                                  <p:stCondLst>
                                    <p:cond delay="20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1000"/>
                                        <p:tgtEl>
                                          <p:spTgt spid="12"/>
                                        </p:tgtEl>
                                        <p:attrNameLst>
                                          <p:attrName>ppt_y</p:attrName>
                                        </p:attrNameLst>
                                      </p:cBhvr>
                                      <p:tavLst>
                                        <p:tav tm="0">
                                          <p:val>
                                            <p:strVal val="#ppt_y+#ppt_h*1.125000"/>
                                          </p:val>
                                        </p:tav>
                                        <p:tav tm="100000">
                                          <p:val>
                                            <p:strVal val="#ppt_y"/>
                                          </p:val>
                                        </p:tav>
                                      </p:tavLst>
                                    </p:anim>
                                    <p:animEffect transition="in" filter="wipe(up)">
                                      <p:cBhvr>
                                        <p:cTn id="24" dur="1000"/>
                                        <p:tgtEl>
                                          <p:spTgt spid="12"/>
                                        </p:tgtEl>
                                      </p:cBhvr>
                                    </p:animEffect>
                                  </p:childTnLst>
                                </p:cTn>
                              </p:par>
                              <p:par>
                                <p:cTn id="25" presetID="12" presetClass="entr" presetSubtype="4" fill="hold" grpId="0" nodeType="withEffect">
                                  <p:stCondLst>
                                    <p:cond delay="20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1000"/>
                                        <p:tgtEl>
                                          <p:spTgt spid="11"/>
                                        </p:tgtEl>
                                        <p:attrNameLst>
                                          <p:attrName>ppt_y</p:attrName>
                                        </p:attrNameLst>
                                      </p:cBhvr>
                                      <p:tavLst>
                                        <p:tav tm="0">
                                          <p:val>
                                            <p:strVal val="#ppt_y+#ppt_h*1.125000"/>
                                          </p:val>
                                        </p:tav>
                                        <p:tav tm="100000">
                                          <p:val>
                                            <p:strVal val="#ppt_y"/>
                                          </p:val>
                                        </p:tav>
                                      </p:tavLst>
                                    </p:anim>
                                    <p:animEffect transition="in" filter="wipe(up)">
                                      <p:cBhvr>
                                        <p:cTn id="28" dur="1000"/>
                                        <p:tgtEl>
                                          <p:spTgt spid="11"/>
                                        </p:tgtEl>
                                      </p:cBhvr>
                                    </p:animEffect>
                                  </p:childTnLst>
                                </p:cTn>
                              </p:par>
                              <p:par>
                                <p:cTn id="29" presetID="12" presetClass="entr" presetSubtype="4" fill="hold" grpId="0" nodeType="withEffect">
                                  <p:stCondLst>
                                    <p:cond delay="200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1000"/>
                                        <p:tgtEl>
                                          <p:spTgt spid="13"/>
                                        </p:tgtEl>
                                        <p:attrNameLst>
                                          <p:attrName>ppt_y</p:attrName>
                                        </p:attrNameLst>
                                      </p:cBhvr>
                                      <p:tavLst>
                                        <p:tav tm="0">
                                          <p:val>
                                            <p:strVal val="#ppt_y+#ppt_h*1.125000"/>
                                          </p:val>
                                        </p:tav>
                                        <p:tav tm="100000">
                                          <p:val>
                                            <p:strVal val="#ppt_y"/>
                                          </p:val>
                                        </p:tav>
                                      </p:tavLst>
                                    </p:anim>
                                    <p:animEffect transition="in" filter="wipe(up)">
                                      <p:cBhvr>
                                        <p:cTn id="32" dur="1000"/>
                                        <p:tgtEl>
                                          <p:spTgt spid="13"/>
                                        </p:tgtEl>
                                      </p:cBhvr>
                                    </p:animEffect>
                                  </p:childTnLst>
                                </p:cTn>
                              </p:par>
                              <p:par>
                                <p:cTn id="33" presetID="12" presetClass="entr" presetSubtype="4" fill="hold" grpId="0" nodeType="withEffect">
                                  <p:stCondLst>
                                    <p:cond delay="200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1000"/>
                                        <p:tgtEl>
                                          <p:spTgt spid="14"/>
                                        </p:tgtEl>
                                        <p:attrNameLst>
                                          <p:attrName>ppt_y</p:attrName>
                                        </p:attrNameLst>
                                      </p:cBhvr>
                                      <p:tavLst>
                                        <p:tav tm="0">
                                          <p:val>
                                            <p:strVal val="#ppt_y+#ppt_h*1.125000"/>
                                          </p:val>
                                        </p:tav>
                                        <p:tav tm="100000">
                                          <p:val>
                                            <p:strVal val="#ppt_y"/>
                                          </p:val>
                                        </p:tav>
                                      </p:tavLst>
                                    </p:anim>
                                    <p:animEffect transition="in" filter="wipe(up)">
                                      <p:cBhvr>
                                        <p:cTn id="36" dur="1000"/>
                                        <p:tgtEl>
                                          <p:spTgt spid="14"/>
                                        </p:tgtEl>
                                      </p:cBhvr>
                                    </p:animEffect>
                                  </p:childTnLst>
                                </p:cTn>
                              </p:par>
                              <p:par>
                                <p:cTn id="37" presetID="42" presetClass="entr" presetSubtype="0" fill="hold" grpId="0" nodeType="withEffect">
                                  <p:stCondLst>
                                    <p:cond delay="300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2000"/>
                                        <p:tgtEl>
                                          <p:spTgt spid="17"/>
                                        </p:tgtEl>
                                      </p:cBhvr>
                                    </p:animEffect>
                                    <p:anim calcmode="lin" valueType="num">
                                      <p:cBhvr>
                                        <p:cTn id="40" dur="2000" fill="hold"/>
                                        <p:tgtEl>
                                          <p:spTgt spid="17"/>
                                        </p:tgtEl>
                                        <p:attrNameLst>
                                          <p:attrName>ppt_x</p:attrName>
                                        </p:attrNameLst>
                                      </p:cBhvr>
                                      <p:tavLst>
                                        <p:tav tm="0">
                                          <p:val>
                                            <p:strVal val="#ppt_x"/>
                                          </p:val>
                                        </p:tav>
                                        <p:tav tm="100000">
                                          <p:val>
                                            <p:strVal val="#ppt_x"/>
                                          </p:val>
                                        </p:tav>
                                      </p:tavLst>
                                    </p:anim>
                                    <p:anim calcmode="lin" valueType="num">
                                      <p:cBhvr>
                                        <p:cTn id="41" dur="2000" fill="hold"/>
                                        <p:tgtEl>
                                          <p:spTgt spid="17"/>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300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2000"/>
                                        <p:tgtEl>
                                          <p:spTgt spid="18"/>
                                        </p:tgtEl>
                                      </p:cBhvr>
                                    </p:animEffect>
                                    <p:anim calcmode="lin" valueType="num">
                                      <p:cBhvr>
                                        <p:cTn id="45" dur="2000" fill="hold"/>
                                        <p:tgtEl>
                                          <p:spTgt spid="18"/>
                                        </p:tgtEl>
                                        <p:attrNameLst>
                                          <p:attrName>ppt_x</p:attrName>
                                        </p:attrNameLst>
                                      </p:cBhvr>
                                      <p:tavLst>
                                        <p:tav tm="0">
                                          <p:val>
                                            <p:strVal val="#ppt_x"/>
                                          </p:val>
                                        </p:tav>
                                        <p:tav tm="100000">
                                          <p:val>
                                            <p:strVal val="#ppt_x"/>
                                          </p:val>
                                        </p:tav>
                                      </p:tavLst>
                                    </p:anim>
                                    <p:anim calcmode="lin" valueType="num">
                                      <p:cBhvr>
                                        <p:cTn id="46" dur="2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p:bldP spid="11" grpId="0" animBg="1"/>
      <p:bldP spid="12" grpId="0"/>
      <p:bldP spid="13" grpId="0" animBg="1"/>
      <p:bldP spid="14" grpId="0"/>
      <p:bldP spid="15" grpId="0" animBg="1"/>
      <p:bldP spid="8" grpId="0"/>
      <p:bldP spid="17" grpId="0" animBg="1"/>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4" name="Metin kutusu 3">
            <a:extLst>
              <a:ext uri="{FF2B5EF4-FFF2-40B4-BE49-F238E27FC236}">
                <a16:creationId xmlns:a16="http://schemas.microsoft.com/office/drawing/2014/main" id="{56F6E955-DE15-3C70-AD91-3A58174B1A80}"/>
              </a:ext>
            </a:extLst>
          </p:cNvPr>
          <p:cNvSpPr txBox="1"/>
          <p:nvPr/>
        </p:nvSpPr>
        <p:spPr>
          <a:xfrm>
            <a:off x="588168" y="2459504"/>
            <a:ext cx="11015663" cy="1938992"/>
          </a:xfrm>
          <a:prstGeom prst="rect">
            <a:avLst/>
          </a:prstGeom>
          <a:noFill/>
        </p:spPr>
        <p:txBody>
          <a:bodyPr wrap="square" rtlCol="0">
            <a:spAutoFit/>
          </a:bodyPr>
          <a:lstStyle/>
          <a:p>
            <a:r>
              <a:rPr lang="en-US" sz="12000" b="1" i="0" dirty="0">
                <a:solidFill>
                  <a:schemeClr val="bg1"/>
                </a:solidFill>
                <a:effectLst/>
                <a:latin typeface="Cascadia Code" panose="020B0609020000020004" pitchFamily="49" charset="0"/>
                <a:cs typeface="Cascadia Code" panose="020B0609020000020004" pitchFamily="49" charset="0"/>
              </a:rPr>
              <a:t>POLYMORPHISM </a:t>
            </a:r>
            <a:endParaRPr lang="tr-TR" sz="12000" b="1" i="0" dirty="0">
              <a:solidFill>
                <a:schemeClr val="bg1"/>
              </a:solidFill>
              <a:effectLst/>
              <a:latin typeface="Cascadia Code" panose="020B0609020000020004" pitchFamily="49" charset="0"/>
              <a:cs typeface="Cascadia Code" panose="020B0609020000020004" pitchFamily="49" charset="0"/>
            </a:endParaRPr>
          </a:p>
        </p:txBody>
      </p:sp>
      <p:cxnSp>
        <p:nvCxnSpPr>
          <p:cNvPr id="6" name="Düz Bağlayıcı 5">
            <a:extLst>
              <a:ext uri="{FF2B5EF4-FFF2-40B4-BE49-F238E27FC236}">
                <a16:creationId xmlns:a16="http://schemas.microsoft.com/office/drawing/2014/main" id="{E0FCFFD1-44A9-F362-48D8-EE69EA75C6AB}"/>
              </a:ext>
            </a:extLst>
          </p:cNvPr>
          <p:cNvCxnSpPr/>
          <p:nvPr/>
        </p:nvCxnSpPr>
        <p:spPr>
          <a:xfrm>
            <a:off x="-15668498" y="975672"/>
            <a:ext cx="1178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Metin kutusu 1">
            <a:extLst>
              <a:ext uri="{FF2B5EF4-FFF2-40B4-BE49-F238E27FC236}">
                <a16:creationId xmlns:a16="http://schemas.microsoft.com/office/drawing/2014/main" id="{67A69525-D164-3A68-CD57-ADBDE387E47E}"/>
              </a:ext>
            </a:extLst>
          </p:cNvPr>
          <p:cNvSpPr txBox="1"/>
          <p:nvPr/>
        </p:nvSpPr>
        <p:spPr>
          <a:xfrm>
            <a:off x="-9775698" y="1196632"/>
            <a:ext cx="9336024" cy="923330"/>
          </a:xfrm>
          <a:prstGeom prst="rect">
            <a:avLst/>
          </a:prstGeom>
          <a:noFill/>
        </p:spPr>
        <p:txBody>
          <a:bodyPr wrap="square" rtlCol="0">
            <a:spAutoFit/>
          </a:bodyPr>
          <a:lstStyle/>
          <a:p>
            <a:r>
              <a:rPr lang="tr-TR" b="1" dirty="0" err="1">
                <a:solidFill>
                  <a:schemeClr val="bg1"/>
                </a:solidFill>
              </a:rPr>
              <a:t>Polymorphism</a:t>
            </a:r>
            <a:r>
              <a:rPr lang="tr-TR" dirty="0">
                <a:solidFill>
                  <a:schemeClr val="bg1"/>
                </a:solidFill>
              </a:rPr>
              <a:t>(çok biçimlilik) </a:t>
            </a:r>
            <a:r>
              <a:rPr lang="tr-TR" dirty="0" err="1">
                <a:solidFill>
                  <a:schemeClr val="bg1"/>
                </a:solidFill>
              </a:rPr>
              <a:t>NYP'de</a:t>
            </a:r>
            <a:r>
              <a:rPr lang="tr-TR" dirty="0">
                <a:solidFill>
                  <a:schemeClr val="bg1"/>
                </a:solidFill>
              </a:rPr>
              <a:t> programlama dilinin farklı tip verileri ve sınıfları farklı şekilde işleme yeteneğini belirten özelliğidir. Daha belirgin olmak gerekirse, metotları ve türetilmiş sınıfları yeniden tanımlama yeteneğidir.</a:t>
            </a:r>
          </a:p>
        </p:txBody>
      </p:sp>
      <p:sp>
        <p:nvSpPr>
          <p:cNvPr id="3" name="Metin kutusu 2">
            <a:extLst>
              <a:ext uri="{FF2B5EF4-FFF2-40B4-BE49-F238E27FC236}">
                <a16:creationId xmlns:a16="http://schemas.microsoft.com/office/drawing/2014/main" id="{E095576D-8E03-9E50-40C5-091B01B0E563}"/>
              </a:ext>
            </a:extLst>
          </p:cNvPr>
          <p:cNvSpPr txBox="1"/>
          <p:nvPr/>
        </p:nvSpPr>
        <p:spPr>
          <a:xfrm>
            <a:off x="-21256498" y="2261887"/>
            <a:ext cx="9336024" cy="923330"/>
          </a:xfrm>
          <a:prstGeom prst="rect">
            <a:avLst/>
          </a:prstGeom>
          <a:noFill/>
        </p:spPr>
        <p:txBody>
          <a:bodyPr wrap="square" rtlCol="0">
            <a:spAutoFit/>
          </a:bodyPr>
          <a:lstStyle/>
          <a:p>
            <a:r>
              <a:rPr lang="tr-TR" b="1" dirty="0">
                <a:solidFill>
                  <a:schemeClr val="bg1"/>
                </a:solidFill>
              </a:rPr>
              <a:t>Polimorfizm</a:t>
            </a:r>
            <a:r>
              <a:rPr lang="tr-TR" dirty="0">
                <a:solidFill>
                  <a:schemeClr val="bg1"/>
                </a:solidFill>
              </a:rPr>
              <a:t>, alt sınıfların ata sınıflardaki metotları geçersiz kılması</a:t>
            </a:r>
            <a:r>
              <a:rPr lang="tr-TR" b="1" dirty="0">
                <a:solidFill>
                  <a:schemeClr val="bg1"/>
                </a:solidFill>
              </a:rPr>
              <a:t>(</a:t>
            </a:r>
            <a:r>
              <a:rPr lang="tr-TR" b="1" dirty="0" err="1">
                <a:solidFill>
                  <a:schemeClr val="bg1"/>
                </a:solidFill>
              </a:rPr>
              <a:t>method</a:t>
            </a:r>
            <a:r>
              <a:rPr lang="tr-TR" b="1" dirty="0">
                <a:solidFill>
                  <a:schemeClr val="bg1"/>
                </a:solidFill>
              </a:rPr>
              <a:t> </a:t>
            </a:r>
            <a:r>
              <a:rPr lang="tr-TR" b="1" dirty="0" err="1">
                <a:solidFill>
                  <a:schemeClr val="bg1"/>
                </a:solidFill>
              </a:rPr>
              <a:t>overriding</a:t>
            </a:r>
            <a:r>
              <a:rPr lang="tr-TR" b="1" dirty="0">
                <a:solidFill>
                  <a:schemeClr val="bg1"/>
                </a:solidFill>
              </a:rPr>
              <a:t>) </a:t>
            </a:r>
            <a:r>
              <a:rPr lang="tr-TR" dirty="0">
                <a:solidFill>
                  <a:schemeClr val="bg1"/>
                </a:solidFill>
              </a:rPr>
              <a:t>sayesinde çok biçimli olarak davranmasına denir. Bu sayede alt sınıf ata sınıfından gelen davranışı kendine göre şekillendirebilir.</a:t>
            </a:r>
          </a:p>
        </p:txBody>
      </p:sp>
      <p:sp>
        <p:nvSpPr>
          <p:cNvPr id="5" name="Metin kutusu 4">
            <a:extLst>
              <a:ext uri="{FF2B5EF4-FFF2-40B4-BE49-F238E27FC236}">
                <a16:creationId xmlns:a16="http://schemas.microsoft.com/office/drawing/2014/main" id="{850C4132-5FC3-3B80-773B-FFF36F92A1B1}"/>
              </a:ext>
            </a:extLst>
          </p:cNvPr>
          <p:cNvSpPr txBox="1"/>
          <p:nvPr/>
        </p:nvSpPr>
        <p:spPr>
          <a:xfrm>
            <a:off x="-30592522" y="3544959"/>
            <a:ext cx="9336024" cy="923330"/>
          </a:xfrm>
          <a:prstGeom prst="rect">
            <a:avLst/>
          </a:prstGeom>
          <a:noFill/>
        </p:spPr>
        <p:txBody>
          <a:bodyPr wrap="square" rtlCol="0">
            <a:spAutoFit/>
          </a:bodyPr>
          <a:lstStyle/>
          <a:p>
            <a:r>
              <a:rPr lang="tr-TR" b="1" dirty="0">
                <a:solidFill>
                  <a:schemeClr val="bg1"/>
                </a:solidFill>
              </a:rPr>
              <a:t>Metotlarda "Geçersiz Kılma" </a:t>
            </a:r>
            <a:r>
              <a:rPr lang="tr-TR" dirty="0">
                <a:solidFill>
                  <a:schemeClr val="bg1"/>
                </a:solidFill>
              </a:rPr>
              <a:t>ise bir alt sınıfın içine doğrudan ya da dolaylı ata sınıflarından gelen bir(ya da daha fazla) yöntemin aynısının</a:t>
            </a:r>
            <a:r>
              <a:rPr lang="tr-TR" b="1" dirty="0">
                <a:solidFill>
                  <a:schemeClr val="bg1"/>
                </a:solidFill>
              </a:rPr>
              <a:t>(aynı yöntem adı ve aynı parametre listesi) </a:t>
            </a:r>
            <a:r>
              <a:rPr lang="tr-TR" dirty="0">
                <a:solidFill>
                  <a:schemeClr val="bg1"/>
                </a:solidFill>
              </a:rPr>
              <a:t>kodlanmasına verilen addır.</a:t>
            </a:r>
            <a:endParaRPr lang="tr-TR" dirty="0"/>
          </a:p>
        </p:txBody>
      </p:sp>
      <p:sp>
        <p:nvSpPr>
          <p:cNvPr id="7" name="Metin kutusu 6">
            <a:extLst>
              <a:ext uri="{FF2B5EF4-FFF2-40B4-BE49-F238E27FC236}">
                <a16:creationId xmlns:a16="http://schemas.microsoft.com/office/drawing/2014/main" id="{A407BC04-AB4C-5B3A-11F4-E30D6C0F7BE7}"/>
              </a:ext>
            </a:extLst>
          </p:cNvPr>
          <p:cNvSpPr txBox="1"/>
          <p:nvPr/>
        </p:nvSpPr>
        <p:spPr>
          <a:xfrm>
            <a:off x="-39928546" y="4828031"/>
            <a:ext cx="9336024" cy="1477328"/>
          </a:xfrm>
          <a:prstGeom prst="rect">
            <a:avLst/>
          </a:prstGeom>
          <a:noFill/>
        </p:spPr>
        <p:txBody>
          <a:bodyPr wrap="square" rtlCol="0">
            <a:spAutoFit/>
          </a:bodyPr>
          <a:lstStyle/>
          <a:p>
            <a:r>
              <a:rPr lang="tr-TR" b="1" dirty="0">
                <a:solidFill>
                  <a:schemeClr val="bg1"/>
                </a:solidFill>
              </a:rPr>
              <a:t>Polimorfizm</a:t>
            </a:r>
            <a:r>
              <a:rPr lang="tr-TR" dirty="0">
                <a:solidFill>
                  <a:schemeClr val="bg1"/>
                </a:solidFill>
              </a:rPr>
              <a:t> sayesinde uygulamaların genişletilebilirliğini sağlarız ve bir ata sınıfın sunduğu yöntemleri geçersiz kılan alt sınıflar yardımı ile ata sınıfa göre kodlanmış tek bir kod kesimine farklı davranışlar yüklemek olanaklı olmaktadır. Öyleyse, elimizde </a:t>
            </a:r>
            <a:r>
              <a:rPr lang="tr-TR" b="1" dirty="0">
                <a:solidFill>
                  <a:schemeClr val="bg1"/>
                </a:solidFill>
              </a:rPr>
              <a:t>esnek</a:t>
            </a:r>
            <a:r>
              <a:rPr lang="tr-TR" dirty="0">
                <a:solidFill>
                  <a:schemeClr val="bg1"/>
                </a:solidFill>
              </a:rPr>
              <a:t> bir altyapı var demektir. Bu </a:t>
            </a:r>
            <a:r>
              <a:rPr lang="tr-TR" b="1" dirty="0">
                <a:solidFill>
                  <a:schemeClr val="bg1"/>
                </a:solidFill>
              </a:rPr>
              <a:t>esneklik</a:t>
            </a:r>
            <a:r>
              <a:rPr lang="tr-TR" dirty="0">
                <a:solidFill>
                  <a:schemeClr val="bg1"/>
                </a:solidFill>
              </a:rPr>
              <a:t> altyapıya yeni türlerin eklenmesi, </a:t>
            </a:r>
            <a:r>
              <a:rPr lang="tr-TR" b="1" dirty="0">
                <a:solidFill>
                  <a:schemeClr val="bg1"/>
                </a:solidFill>
              </a:rPr>
              <a:t>kalıtım ve geçersiz kılma ilişkileri </a:t>
            </a:r>
            <a:r>
              <a:rPr lang="tr-TR" dirty="0">
                <a:solidFill>
                  <a:schemeClr val="bg1"/>
                </a:solidFill>
              </a:rPr>
              <a:t>çerçevesinde oldukça kolaydır.</a:t>
            </a:r>
            <a:endParaRPr lang="tr-TR" dirty="0"/>
          </a:p>
        </p:txBody>
      </p:sp>
    </p:spTree>
    <p:extLst>
      <p:ext uri="{BB962C8B-B14F-4D97-AF65-F5344CB8AC3E}">
        <p14:creationId xmlns:p14="http://schemas.microsoft.com/office/powerpoint/2010/main" val="1701215467"/>
      </p:ext>
    </p:extLst>
  </p:cSld>
  <p:clrMapOvr>
    <a:masterClrMapping/>
  </p:clrMapOvr>
  <mc:AlternateContent xmlns:mc="http://schemas.openxmlformats.org/markup-compatibility/2006">
    <mc:Choice xmlns:p159="http://schemas.microsoft.com/office/powerpoint/2015/09/main" Requires="p159">
      <p:transition advClick="0" advTm="0">
        <p159:morph option="byObject"/>
      </p:transition>
    </mc:Choice>
    <mc:Fallback>
      <p:transition advClick="0"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5" name="Metin kutusu 4">
            <a:extLst>
              <a:ext uri="{FF2B5EF4-FFF2-40B4-BE49-F238E27FC236}">
                <a16:creationId xmlns:a16="http://schemas.microsoft.com/office/drawing/2014/main" id="{CC41E052-D094-12F4-99E3-8EF26BB795C1}"/>
              </a:ext>
            </a:extLst>
          </p:cNvPr>
          <p:cNvSpPr txBox="1"/>
          <p:nvPr/>
        </p:nvSpPr>
        <p:spPr>
          <a:xfrm>
            <a:off x="203201" y="331430"/>
            <a:ext cx="2070100" cy="400110"/>
          </a:xfrm>
          <a:prstGeom prst="rect">
            <a:avLst/>
          </a:prstGeom>
          <a:noFill/>
        </p:spPr>
        <p:txBody>
          <a:bodyPr wrap="square" rtlCol="0">
            <a:spAutoFit/>
          </a:bodyPr>
          <a:lstStyle/>
          <a:p>
            <a:r>
              <a:rPr lang="en-US" sz="2000" b="1" i="0" dirty="0">
                <a:solidFill>
                  <a:schemeClr val="bg1"/>
                </a:solidFill>
                <a:effectLst/>
                <a:latin typeface="Cascadia Code" panose="020B0609020000020004" pitchFamily="49" charset="0"/>
                <a:cs typeface="Cascadia Code" panose="020B0609020000020004" pitchFamily="49" charset="0"/>
              </a:rPr>
              <a:t>POLYMORPHISM</a:t>
            </a:r>
            <a:endParaRPr lang="tr-TR" sz="2000" b="1" i="0" dirty="0">
              <a:solidFill>
                <a:schemeClr val="bg1"/>
              </a:solidFill>
              <a:effectLst/>
              <a:latin typeface="Cascadia Code" panose="020B0609020000020004" pitchFamily="49" charset="0"/>
              <a:cs typeface="Cascadia Code" panose="020B0609020000020004" pitchFamily="49" charset="0"/>
            </a:endParaRPr>
          </a:p>
        </p:txBody>
      </p:sp>
      <p:cxnSp>
        <p:nvCxnSpPr>
          <p:cNvPr id="6" name="Düz Bağlayıcı 5">
            <a:extLst>
              <a:ext uri="{FF2B5EF4-FFF2-40B4-BE49-F238E27FC236}">
                <a16:creationId xmlns:a16="http://schemas.microsoft.com/office/drawing/2014/main" id="{C9BD89BE-420D-5285-5792-A9B8957EEEF7}"/>
              </a:ext>
            </a:extLst>
          </p:cNvPr>
          <p:cNvCxnSpPr/>
          <p:nvPr/>
        </p:nvCxnSpPr>
        <p:spPr>
          <a:xfrm>
            <a:off x="203200" y="731540"/>
            <a:ext cx="1178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 name="Metin kutusu 1">
            <a:extLst>
              <a:ext uri="{FF2B5EF4-FFF2-40B4-BE49-F238E27FC236}">
                <a16:creationId xmlns:a16="http://schemas.microsoft.com/office/drawing/2014/main" id="{A0591EBD-3D68-A9C5-F215-AB59DDC6FAB3}"/>
              </a:ext>
            </a:extLst>
          </p:cNvPr>
          <p:cNvSpPr txBox="1"/>
          <p:nvPr/>
        </p:nvSpPr>
        <p:spPr>
          <a:xfrm>
            <a:off x="530352" y="1196632"/>
            <a:ext cx="9336024" cy="923330"/>
          </a:xfrm>
          <a:prstGeom prst="rect">
            <a:avLst/>
          </a:prstGeom>
          <a:noFill/>
        </p:spPr>
        <p:txBody>
          <a:bodyPr wrap="square" rtlCol="0">
            <a:spAutoFit/>
          </a:bodyPr>
          <a:lstStyle/>
          <a:p>
            <a:r>
              <a:rPr lang="tr-TR" b="1" dirty="0" err="1">
                <a:solidFill>
                  <a:schemeClr val="bg1"/>
                </a:solidFill>
              </a:rPr>
              <a:t>Polymorphism</a:t>
            </a:r>
            <a:r>
              <a:rPr lang="tr-TR" dirty="0">
                <a:solidFill>
                  <a:schemeClr val="bg1"/>
                </a:solidFill>
              </a:rPr>
              <a:t>(çok biçimlilik) </a:t>
            </a:r>
            <a:r>
              <a:rPr lang="tr-TR" dirty="0" err="1">
                <a:solidFill>
                  <a:schemeClr val="bg1"/>
                </a:solidFill>
              </a:rPr>
              <a:t>NYP'de</a:t>
            </a:r>
            <a:r>
              <a:rPr lang="tr-TR" dirty="0">
                <a:solidFill>
                  <a:schemeClr val="bg1"/>
                </a:solidFill>
              </a:rPr>
              <a:t> programlama dilinin farklı tip verileri ve sınıfları farklı şekilde işleme yeteneğini belirten özelliğidir. Daha belirgin olmak gerekirse, metotları ve türetilmiş sınıfları yeniden tanımlama yeteneğidir.</a:t>
            </a:r>
          </a:p>
        </p:txBody>
      </p:sp>
      <p:sp>
        <p:nvSpPr>
          <p:cNvPr id="3" name="Metin kutusu 2">
            <a:extLst>
              <a:ext uri="{FF2B5EF4-FFF2-40B4-BE49-F238E27FC236}">
                <a16:creationId xmlns:a16="http://schemas.microsoft.com/office/drawing/2014/main" id="{2BD8E2CC-24F1-F2D4-DF52-2B73C763A159}"/>
              </a:ext>
            </a:extLst>
          </p:cNvPr>
          <p:cNvSpPr txBox="1"/>
          <p:nvPr/>
        </p:nvSpPr>
        <p:spPr>
          <a:xfrm>
            <a:off x="530352" y="2261887"/>
            <a:ext cx="9336024" cy="923330"/>
          </a:xfrm>
          <a:prstGeom prst="rect">
            <a:avLst/>
          </a:prstGeom>
          <a:noFill/>
        </p:spPr>
        <p:txBody>
          <a:bodyPr wrap="square" rtlCol="0">
            <a:spAutoFit/>
          </a:bodyPr>
          <a:lstStyle/>
          <a:p>
            <a:r>
              <a:rPr lang="tr-TR" b="1" dirty="0">
                <a:solidFill>
                  <a:schemeClr val="bg1"/>
                </a:solidFill>
              </a:rPr>
              <a:t>Polimorfizm</a:t>
            </a:r>
            <a:r>
              <a:rPr lang="tr-TR" dirty="0">
                <a:solidFill>
                  <a:schemeClr val="bg1"/>
                </a:solidFill>
              </a:rPr>
              <a:t>, alt sınıfların ata sınıflardaki metotları geçersiz kılması</a:t>
            </a:r>
            <a:r>
              <a:rPr lang="tr-TR" b="1" dirty="0">
                <a:solidFill>
                  <a:schemeClr val="bg1"/>
                </a:solidFill>
              </a:rPr>
              <a:t>(</a:t>
            </a:r>
            <a:r>
              <a:rPr lang="tr-TR" b="1" dirty="0" err="1">
                <a:solidFill>
                  <a:schemeClr val="bg1"/>
                </a:solidFill>
              </a:rPr>
              <a:t>method</a:t>
            </a:r>
            <a:r>
              <a:rPr lang="tr-TR" b="1" dirty="0">
                <a:solidFill>
                  <a:schemeClr val="bg1"/>
                </a:solidFill>
              </a:rPr>
              <a:t> </a:t>
            </a:r>
            <a:r>
              <a:rPr lang="tr-TR" b="1" dirty="0" err="1">
                <a:solidFill>
                  <a:schemeClr val="bg1"/>
                </a:solidFill>
              </a:rPr>
              <a:t>overriding</a:t>
            </a:r>
            <a:r>
              <a:rPr lang="tr-TR" b="1" dirty="0">
                <a:solidFill>
                  <a:schemeClr val="bg1"/>
                </a:solidFill>
              </a:rPr>
              <a:t>) </a:t>
            </a:r>
            <a:r>
              <a:rPr lang="tr-TR" dirty="0">
                <a:solidFill>
                  <a:schemeClr val="bg1"/>
                </a:solidFill>
              </a:rPr>
              <a:t>sayesinde çok biçimli olarak davranmasına denir. Bu sayede alt sınıf ata sınıfından gelen davranışı kendine göre şekillendirebilir.</a:t>
            </a:r>
          </a:p>
        </p:txBody>
      </p:sp>
      <p:sp>
        <p:nvSpPr>
          <p:cNvPr id="4" name="Metin kutusu 3">
            <a:extLst>
              <a:ext uri="{FF2B5EF4-FFF2-40B4-BE49-F238E27FC236}">
                <a16:creationId xmlns:a16="http://schemas.microsoft.com/office/drawing/2014/main" id="{FECEE087-B837-2DFB-06A1-0C09B4D352B2}"/>
              </a:ext>
            </a:extLst>
          </p:cNvPr>
          <p:cNvSpPr txBox="1"/>
          <p:nvPr/>
        </p:nvSpPr>
        <p:spPr>
          <a:xfrm>
            <a:off x="530352" y="3544959"/>
            <a:ext cx="9336024" cy="923330"/>
          </a:xfrm>
          <a:prstGeom prst="rect">
            <a:avLst/>
          </a:prstGeom>
          <a:noFill/>
        </p:spPr>
        <p:txBody>
          <a:bodyPr wrap="square" rtlCol="0">
            <a:spAutoFit/>
          </a:bodyPr>
          <a:lstStyle/>
          <a:p>
            <a:r>
              <a:rPr lang="tr-TR" b="1" dirty="0">
                <a:solidFill>
                  <a:schemeClr val="bg1"/>
                </a:solidFill>
              </a:rPr>
              <a:t>Metotlarda "Geçersiz Kılma" </a:t>
            </a:r>
            <a:r>
              <a:rPr lang="tr-TR" dirty="0">
                <a:solidFill>
                  <a:schemeClr val="bg1"/>
                </a:solidFill>
              </a:rPr>
              <a:t>ise bir alt sınıfın içine doğrudan ya da dolaylı ata sınıflarından gelen bir(ya da daha fazla) yöntemin aynısının</a:t>
            </a:r>
            <a:r>
              <a:rPr lang="tr-TR" b="1" dirty="0">
                <a:solidFill>
                  <a:schemeClr val="bg1"/>
                </a:solidFill>
              </a:rPr>
              <a:t>(aynı yöntem adı ve aynı parametre listesi) </a:t>
            </a:r>
            <a:r>
              <a:rPr lang="tr-TR" dirty="0">
                <a:solidFill>
                  <a:schemeClr val="bg1"/>
                </a:solidFill>
              </a:rPr>
              <a:t>kodlanmasına verilen addır.</a:t>
            </a:r>
            <a:endParaRPr lang="tr-TR" dirty="0"/>
          </a:p>
        </p:txBody>
      </p:sp>
      <p:sp>
        <p:nvSpPr>
          <p:cNvPr id="7" name="Metin kutusu 6">
            <a:extLst>
              <a:ext uri="{FF2B5EF4-FFF2-40B4-BE49-F238E27FC236}">
                <a16:creationId xmlns:a16="http://schemas.microsoft.com/office/drawing/2014/main" id="{FD83B6DA-CAAF-17B8-87F1-E65160A2D7F6}"/>
              </a:ext>
            </a:extLst>
          </p:cNvPr>
          <p:cNvSpPr txBox="1"/>
          <p:nvPr/>
        </p:nvSpPr>
        <p:spPr>
          <a:xfrm>
            <a:off x="530352" y="4828031"/>
            <a:ext cx="9336024" cy="1477328"/>
          </a:xfrm>
          <a:prstGeom prst="rect">
            <a:avLst/>
          </a:prstGeom>
          <a:noFill/>
        </p:spPr>
        <p:txBody>
          <a:bodyPr wrap="square" rtlCol="0">
            <a:spAutoFit/>
          </a:bodyPr>
          <a:lstStyle/>
          <a:p>
            <a:r>
              <a:rPr lang="tr-TR" b="1" dirty="0">
                <a:solidFill>
                  <a:schemeClr val="bg1"/>
                </a:solidFill>
              </a:rPr>
              <a:t>Polimorfizm</a:t>
            </a:r>
            <a:r>
              <a:rPr lang="tr-TR" dirty="0">
                <a:solidFill>
                  <a:schemeClr val="bg1"/>
                </a:solidFill>
              </a:rPr>
              <a:t> sayesinde uygulamaların genişletilebilirliğini sağlarız ve bir ata sınıfın sunduğu yöntemleri geçersiz kılan alt sınıflar yardımı ile ata sınıfa göre kodlanmış tek bir kod kesimine farklı davranışlar yüklemek olanaklı olmaktadır. Öyleyse, elimizde </a:t>
            </a:r>
            <a:r>
              <a:rPr lang="tr-TR" b="1" dirty="0">
                <a:solidFill>
                  <a:schemeClr val="bg1"/>
                </a:solidFill>
              </a:rPr>
              <a:t>esnek</a:t>
            </a:r>
            <a:r>
              <a:rPr lang="tr-TR" dirty="0">
                <a:solidFill>
                  <a:schemeClr val="bg1"/>
                </a:solidFill>
              </a:rPr>
              <a:t> bir altyapı var demektir. Bu </a:t>
            </a:r>
            <a:r>
              <a:rPr lang="tr-TR" b="1" dirty="0">
                <a:solidFill>
                  <a:schemeClr val="bg1"/>
                </a:solidFill>
              </a:rPr>
              <a:t>esneklik</a:t>
            </a:r>
            <a:r>
              <a:rPr lang="tr-TR" dirty="0">
                <a:solidFill>
                  <a:schemeClr val="bg1"/>
                </a:solidFill>
              </a:rPr>
              <a:t> altyapıya yeni türlerin eklenmesi, </a:t>
            </a:r>
            <a:r>
              <a:rPr lang="tr-TR" b="1" dirty="0">
                <a:solidFill>
                  <a:schemeClr val="bg1"/>
                </a:solidFill>
              </a:rPr>
              <a:t>kalıtım ve geçersiz kılma ilişkileri </a:t>
            </a:r>
            <a:r>
              <a:rPr lang="tr-TR" dirty="0">
                <a:solidFill>
                  <a:schemeClr val="bg1"/>
                </a:solidFill>
              </a:rPr>
              <a:t>çerçevesinde oldukça kolaydır.</a:t>
            </a:r>
            <a:endParaRPr lang="tr-TR" dirty="0"/>
          </a:p>
        </p:txBody>
      </p:sp>
      <p:cxnSp>
        <p:nvCxnSpPr>
          <p:cNvPr id="8" name="Bağlayıcı: Dirsek 7">
            <a:extLst>
              <a:ext uri="{FF2B5EF4-FFF2-40B4-BE49-F238E27FC236}">
                <a16:creationId xmlns:a16="http://schemas.microsoft.com/office/drawing/2014/main" id="{DAC6A7D5-2909-83A3-629D-F26169900FC1}"/>
              </a:ext>
            </a:extLst>
          </p:cNvPr>
          <p:cNvCxnSpPr>
            <a:cxnSpLocks/>
            <a:stCxn id="18" idx="0"/>
            <a:endCxn id="30" idx="0"/>
          </p:cNvCxnSpPr>
          <p:nvPr/>
        </p:nvCxnSpPr>
        <p:spPr>
          <a:xfrm rot="5400000" flipH="1" flipV="1">
            <a:off x="6031992" y="6642575"/>
            <a:ext cx="12700" cy="8034528"/>
          </a:xfrm>
          <a:prstGeom prst="bentConnector3">
            <a:avLst>
              <a:gd name="adj1" fmla="val 1800000"/>
            </a:avLst>
          </a:prstGeom>
        </p:spPr>
        <p:style>
          <a:lnRef idx="3">
            <a:schemeClr val="dk1"/>
          </a:lnRef>
          <a:fillRef idx="0">
            <a:schemeClr val="dk1"/>
          </a:fillRef>
          <a:effectRef idx="2">
            <a:schemeClr val="dk1"/>
          </a:effectRef>
          <a:fontRef idx="minor">
            <a:schemeClr val="tx1"/>
          </a:fontRef>
        </p:style>
      </p:cxnSp>
      <p:cxnSp>
        <p:nvCxnSpPr>
          <p:cNvPr id="9" name="Düz Ok Bağlayıcısı 8">
            <a:extLst>
              <a:ext uri="{FF2B5EF4-FFF2-40B4-BE49-F238E27FC236}">
                <a16:creationId xmlns:a16="http://schemas.microsoft.com/office/drawing/2014/main" id="{70F6DAC7-1F3D-00B7-E500-A3E26BDE3BC7}"/>
              </a:ext>
            </a:extLst>
          </p:cNvPr>
          <p:cNvCxnSpPr>
            <a:stCxn id="24" idx="0"/>
            <a:endCxn id="11" idx="2"/>
          </p:cNvCxnSpPr>
          <p:nvPr/>
        </p:nvCxnSpPr>
        <p:spPr>
          <a:xfrm flipV="1">
            <a:off x="6096000" y="9121442"/>
            <a:ext cx="0" cy="153839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nvGrpSpPr>
          <p:cNvPr id="10" name="Grup 9">
            <a:extLst>
              <a:ext uri="{FF2B5EF4-FFF2-40B4-BE49-F238E27FC236}">
                <a16:creationId xmlns:a16="http://schemas.microsoft.com/office/drawing/2014/main" id="{0AA6A5A9-8546-DEB6-7439-637B277C1AEB}"/>
              </a:ext>
            </a:extLst>
          </p:cNvPr>
          <p:cNvGrpSpPr/>
          <p:nvPr/>
        </p:nvGrpSpPr>
        <p:grpSpPr>
          <a:xfrm>
            <a:off x="4107180" y="7502955"/>
            <a:ext cx="3977640" cy="1618487"/>
            <a:chOff x="4107180" y="1131651"/>
            <a:chExt cx="3977640" cy="1618487"/>
          </a:xfrm>
        </p:grpSpPr>
        <p:sp>
          <p:nvSpPr>
            <p:cNvPr id="11" name="Dikdörtgen: Köşeleri Yuvarlatılmış 10">
              <a:extLst>
                <a:ext uri="{FF2B5EF4-FFF2-40B4-BE49-F238E27FC236}">
                  <a16:creationId xmlns:a16="http://schemas.microsoft.com/office/drawing/2014/main" id="{6E626F1B-6D5B-525C-4632-D84C07E85179}"/>
                </a:ext>
              </a:extLst>
            </p:cNvPr>
            <p:cNvSpPr/>
            <p:nvPr/>
          </p:nvSpPr>
          <p:spPr>
            <a:xfrm>
              <a:off x="4107180" y="1131651"/>
              <a:ext cx="3977640" cy="1618487"/>
            </a:xfrm>
            <a:prstGeom prst="roundRect">
              <a:avLst/>
            </a:prstGeom>
            <a:ln>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tr-TR" dirty="0"/>
            </a:p>
          </p:txBody>
        </p:sp>
        <p:cxnSp>
          <p:nvCxnSpPr>
            <p:cNvPr id="12" name="Düz Bağlayıcı 11">
              <a:extLst>
                <a:ext uri="{FF2B5EF4-FFF2-40B4-BE49-F238E27FC236}">
                  <a16:creationId xmlns:a16="http://schemas.microsoft.com/office/drawing/2014/main" id="{57BEFD0A-1F80-111B-2540-9DBC2673ABCF}"/>
                </a:ext>
              </a:extLst>
            </p:cNvPr>
            <p:cNvCxnSpPr/>
            <p:nvPr/>
          </p:nvCxnSpPr>
          <p:spPr>
            <a:xfrm>
              <a:off x="4107180" y="1545336"/>
              <a:ext cx="3977640" cy="0"/>
            </a:xfrm>
            <a:prstGeom prst="line">
              <a:avLst/>
            </a:prstGeom>
          </p:spPr>
          <p:style>
            <a:lnRef idx="3">
              <a:schemeClr val="dk1"/>
            </a:lnRef>
            <a:fillRef idx="0">
              <a:schemeClr val="dk1"/>
            </a:fillRef>
            <a:effectRef idx="2">
              <a:schemeClr val="dk1"/>
            </a:effectRef>
            <a:fontRef idx="minor">
              <a:schemeClr val="tx1"/>
            </a:fontRef>
          </p:style>
        </p:cxnSp>
        <p:cxnSp>
          <p:nvCxnSpPr>
            <p:cNvPr id="13" name="Düz Bağlayıcı 12">
              <a:extLst>
                <a:ext uri="{FF2B5EF4-FFF2-40B4-BE49-F238E27FC236}">
                  <a16:creationId xmlns:a16="http://schemas.microsoft.com/office/drawing/2014/main" id="{CD6624D7-30C3-7CDF-64F4-66255A1D657C}"/>
                </a:ext>
              </a:extLst>
            </p:cNvPr>
            <p:cNvCxnSpPr/>
            <p:nvPr/>
          </p:nvCxnSpPr>
          <p:spPr>
            <a:xfrm>
              <a:off x="4107180" y="2167128"/>
              <a:ext cx="3977640" cy="0"/>
            </a:xfrm>
            <a:prstGeom prst="line">
              <a:avLst/>
            </a:prstGeom>
          </p:spPr>
          <p:style>
            <a:lnRef idx="3">
              <a:schemeClr val="dk1"/>
            </a:lnRef>
            <a:fillRef idx="0">
              <a:schemeClr val="dk1"/>
            </a:fillRef>
            <a:effectRef idx="2">
              <a:schemeClr val="dk1"/>
            </a:effectRef>
            <a:fontRef idx="minor">
              <a:schemeClr val="tx1"/>
            </a:fontRef>
          </p:style>
        </p:cxnSp>
        <p:sp>
          <p:nvSpPr>
            <p:cNvPr id="14" name="Metin kutusu 13">
              <a:extLst>
                <a:ext uri="{FF2B5EF4-FFF2-40B4-BE49-F238E27FC236}">
                  <a16:creationId xmlns:a16="http://schemas.microsoft.com/office/drawing/2014/main" id="{55E29373-3D3C-F2DB-947C-0A16F4FB1856}"/>
                </a:ext>
              </a:extLst>
            </p:cNvPr>
            <p:cNvSpPr txBox="1"/>
            <p:nvPr/>
          </p:nvSpPr>
          <p:spPr>
            <a:xfrm>
              <a:off x="5526786" y="1194291"/>
              <a:ext cx="1138429" cy="369332"/>
            </a:xfrm>
            <a:prstGeom prst="rect">
              <a:avLst/>
            </a:prstGeom>
            <a:noFill/>
          </p:spPr>
          <p:txBody>
            <a:bodyPr wrap="square" rtlCol="0">
              <a:spAutoFit/>
            </a:bodyPr>
            <a:lstStyle/>
            <a:p>
              <a:r>
                <a:rPr lang="tr-TR" dirty="0"/>
                <a:t>Hayvanlar</a:t>
              </a:r>
            </a:p>
          </p:txBody>
        </p:sp>
        <p:sp>
          <p:nvSpPr>
            <p:cNvPr id="15" name="Metin kutusu 14">
              <a:extLst>
                <a:ext uri="{FF2B5EF4-FFF2-40B4-BE49-F238E27FC236}">
                  <a16:creationId xmlns:a16="http://schemas.microsoft.com/office/drawing/2014/main" id="{5BE89531-DCF3-CC16-408B-6CA77C650E35}"/>
                </a:ext>
              </a:extLst>
            </p:cNvPr>
            <p:cNvSpPr txBox="1"/>
            <p:nvPr/>
          </p:nvSpPr>
          <p:spPr>
            <a:xfrm>
              <a:off x="4216908" y="1551353"/>
              <a:ext cx="1988820" cy="584775"/>
            </a:xfrm>
            <a:prstGeom prst="rect">
              <a:avLst/>
            </a:prstGeom>
            <a:noFill/>
          </p:spPr>
          <p:txBody>
            <a:bodyPr wrap="square" rtlCol="0">
              <a:spAutoFit/>
            </a:bodyPr>
            <a:lstStyle/>
            <a:p>
              <a:pPr marL="285750" indent="-285750">
                <a:buFont typeface="Arial" panose="020B0604020202020204" pitchFamily="34" charset="0"/>
                <a:buChar char="•"/>
              </a:pPr>
              <a:r>
                <a:rPr lang="tr-TR" sz="1600" dirty="0"/>
                <a:t>Adi: </a:t>
              </a:r>
              <a:r>
                <a:rPr lang="tr-TR" sz="1600" dirty="0" err="1"/>
                <a:t>String</a:t>
              </a:r>
              <a:endParaRPr lang="tr-TR" sz="1600" dirty="0"/>
            </a:p>
            <a:p>
              <a:pPr marL="285750" indent="-285750">
                <a:buFont typeface="Arial" panose="020B0604020202020204" pitchFamily="34" charset="0"/>
                <a:buChar char="•"/>
              </a:pPr>
              <a:r>
                <a:rPr lang="tr-TR" sz="1600" dirty="0"/>
                <a:t>Yas: </a:t>
              </a:r>
              <a:r>
                <a:rPr lang="tr-TR" sz="1600" dirty="0" err="1"/>
                <a:t>Int</a:t>
              </a:r>
              <a:endParaRPr lang="tr-TR" sz="1600" dirty="0"/>
            </a:p>
          </p:txBody>
        </p:sp>
        <p:sp>
          <p:nvSpPr>
            <p:cNvPr id="16" name="Metin kutusu 15">
              <a:extLst>
                <a:ext uri="{FF2B5EF4-FFF2-40B4-BE49-F238E27FC236}">
                  <a16:creationId xmlns:a16="http://schemas.microsoft.com/office/drawing/2014/main" id="{F462D173-1A18-A204-BFC7-83F8D72E377D}"/>
                </a:ext>
              </a:extLst>
            </p:cNvPr>
            <p:cNvSpPr txBox="1"/>
            <p:nvPr/>
          </p:nvSpPr>
          <p:spPr>
            <a:xfrm>
              <a:off x="4216908" y="2287579"/>
              <a:ext cx="1825752" cy="369332"/>
            </a:xfrm>
            <a:prstGeom prst="rect">
              <a:avLst/>
            </a:prstGeom>
            <a:noFill/>
          </p:spPr>
          <p:txBody>
            <a:bodyPr wrap="square" rtlCol="0">
              <a:spAutoFit/>
            </a:bodyPr>
            <a:lstStyle/>
            <a:p>
              <a:pPr marL="285750" indent="-285750">
                <a:buFont typeface="Arial" panose="020B0604020202020204" pitchFamily="34" charset="0"/>
                <a:buChar char="•"/>
              </a:pPr>
              <a:r>
                <a:rPr lang="tr-TR" dirty="0"/>
                <a:t>Ses()</a:t>
              </a:r>
            </a:p>
          </p:txBody>
        </p:sp>
      </p:grpSp>
      <p:grpSp>
        <p:nvGrpSpPr>
          <p:cNvPr id="17" name="Grup 16">
            <a:extLst>
              <a:ext uri="{FF2B5EF4-FFF2-40B4-BE49-F238E27FC236}">
                <a16:creationId xmlns:a16="http://schemas.microsoft.com/office/drawing/2014/main" id="{023DA5E3-EC5D-E0BA-6925-A0FD273A85CB}"/>
              </a:ext>
            </a:extLst>
          </p:cNvPr>
          <p:cNvGrpSpPr/>
          <p:nvPr/>
        </p:nvGrpSpPr>
        <p:grpSpPr>
          <a:xfrm>
            <a:off x="536448" y="10659839"/>
            <a:ext cx="2956560" cy="1618487"/>
            <a:chOff x="536448" y="4288535"/>
            <a:chExt cx="2956560" cy="1618487"/>
          </a:xfrm>
        </p:grpSpPr>
        <p:sp>
          <p:nvSpPr>
            <p:cNvPr id="18" name="Dikdörtgen: Köşeleri Yuvarlatılmış 17">
              <a:extLst>
                <a:ext uri="{FF2B5EF4-FFF2-40B4-BE49-F238E27FC236}">
                  <a16:creationId xmlns:a16="http://schemas.microsoft.com/office/drawing/2014/main" id="{99715576-1211-35F5-E10C-85AD9BF5A88D}"/>
                </a:ext>
              </a:extLst>
            </p:cNvPr>
            <p:cNvSpPr/>
            <p:nvPr/>
          </p:nvSpPr>
          <p:spPr>
            <a:xfrm>
              <a:off x="536448" y="4288535"/>
              <a:ext cx="2956560" cy="1618487"/>
            </a:xfrm>
            <a:prstGeom prst="round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tr-TR" dirty="0"/>
            </a:p>
          </p:txBody>
        </p:sp>
        <p:cxnSp>
          <p:nvCxnSpPr>
            <p:cNvPr id="19" name="Düz Bağlayıcı 18">
              <a:extLst>
                <a:ext uri="{FF2B5EF4-FFF2-40B4-BE49-F238E27FC236}">
                  <a16:creationId xmlns:a16="http://schemas.microsoft.com/office/drawing/2014/main" id="{F206C1A3-41D2-9937-EDA7-05DED2B7070A}"/>
                </a:ext>
              </a:extLst>
            </p:cNvPr>
            <p:cNvCxnSpPr/>
            <p:nvPr/>
          </p:nvCxnSpPr>
          <p:spPr>
            <a:xfrm>
              <a:off x="536448" y="4837176"/>
              <a:ext cx="2956560" cy="0"/>
            </a:xfrm>
            <a:prstGeom prst="line">
              <a:avLst/>
            </a:prstGeom>
          </p:spPr>
          <p:style>
            <a:lnRef idx="3">
              <a:schemeClr val="dk1"/>
            </a:lnRef>
            <a:fillRef idx="0">
              <a:schemeClr val="dk1"/>
            </a:fillRef>
            <a:effectRef idx="2">
              <a:schemeClr val="dk1"/>
            </a:effectRef>
            <a:fontRef idx="minor">
              <a:schemeClr val="tx1"/>
            </a:fontRef>
          </p:style>
        </p:cxnSp>
        <p:cxnSp>
          <p:nvCxnSpPr>
            <p:cNvPr id="20" name="Düz Bağlayıcı 19">
              <a:extLst>
                <a:ext uri="{FF2B5EF4-FFF2-40B4-BE49-F238E27FC236}">
                  <a16:creationId xmlns:a16="http://schemas.microsoft.com/office/drawing/2014/main" id="{16D04124-899E-A279-4160-14E6698B2352}"/>
                </a:ext>
              </a:extLst>
            </p:cNvPr>
            <p:cNvCxnSpPr/>
            <p:nvPr/>
          </p:nvCxnSpPr>
          <p:spPr>
            <a:xfrm>
              <a:off x="536448" y="5263896"/>
              <a:ext cx="2956560" cy="0"/>
            </a:xfrm>
            <a:prstGeom prst="line">
              <a:avLst/>
            </a:prstGeom>
          </p:spPr>
          <p:style>
            <a:lnRef idx="3">
              <a:schemeClr val="dk1"/>
            </a:lnRef>
            <a:fillRef idx="0">
              <a:schemeClr val="dk1"/>
            </a:fillRef>
            <a:effectRef idx="2">
              <a:schemeClr val="dk1"/>
            </a:effectRef>
            <a:fontRef idx="minor">
              <a:schemeClr val="tx1"/>
            </a:fontRef>
          </p:style>
        </p:cxnSp>
        <p:sp>
          <p:nvSpPr>
            <p:cNvPr id="21" name="Metin kutusu 20">
              <a:extLst>
                <a:ext uri="{FF2B5EF4-FFF2-40B4-BE49-F238E27FC236}">
                  <a16:creationId xmlns:a16="http://schemas.microsoft.com/office/drawing/2014/main" id="{505D6F42-A7A1-A1C9-407D-AC5348E82863}"/>
                </a:ext>
              </a:extLst>
            </p:cNvPr>
            <p:cNvSpPr txBox="1"/>
            <p:nvPr/>
          </p:nvSpPr>
          <p:spPr>
            <a:xfrm>
              <a:off x="1612391" y="4376666"/>
              <a:ext cx="804672" cy="369332"/>
            </a:xfrm>
            <a:prstGeom prst="rect">
              <a:avLst/>
            </a:prstGeom>
            <a:noFill/>
          </p:spPr>
          <p:txBody>
            <a:bodyPr wrap="square" rtlCol="0">
              <a:spAutoFit/>
            </a:bodyPr>
            <a:lstStyle/>
            <a:p>
              <a:r>
                <a:rPr lang="tr-TR" dirty="0"/>
                <a:t>Kopek</a:t>
              </a:r>
            </a:p>
          </p:txBody>
        </p:sp>
        <p:sp>
          <p:nvSpPr>
            <p:cNvPr id="22" name="Metin kutusu 21">
              <a:extLst>
                <a:ext uri="{FF2B5EF4-FFF2-40B4-BE49-F238E27FC236}">
                  <a16:creationId xmlns:a16="http://schemas.microsoft.com/office/drawing/2014/main" id="{FEF48BC6-78B4-7F96-FC3E-5199FEE4553E}"/>
                </a:ext>
              </a:extLst>
            </p:cNvPr>
            <p:cNvSpPr txBox="1"/>
            <p:nvPr/>
          </p:nvSpPr>
          <p:spPr>
            <a:xfrm>
              <a:off x="664464" y="5369844"/>
              <a:ext cx="1825752" cy="369332"/>
            </a:xfrm>
            <a:prstGeom prst="rect">
              <a:avLst/>
            </a:prstGeom>
            <a:noFill/>
          </p:spPr>
          <p:txBody>
            <a:bodyPr wrap="square" rtlCol="0">
              <a:spAutoFit/>
            </a:bodyPr>
            <a:lstStyle/>
            <a:p>
              <a:pPr marL="285750" indent="-285750">
                <a:buFont typeface="Arial" panose="020B0604020202020204" pitchFamily="34" charset="0"/>
                <a:buChar char="•"/>
              </a:pPr>
              <a:r>
                <a:rPr lang="tr-TR" dirty="0"/>
                <a:t>Ses()</a:t>
              </a:r>
            </a:p>
          </p:txBody>
        </p:sp>
      </p:grpSp>
      <p:grpSp>
        <p:nvGrpSpPr>
          <p:cNvPr id="23" name="Grup 22">
            <a:extLst>
              <a:ext uri="{FF2B5EF4-FFF2-40B4-BE49-F238E27FC236}">
                <a16:creationId xmlns:a16="http://schemas.microsoft.com/office/drawing/2014/main" id="{23E3F339-A62D-C701-F061-ACF8322E1523}"/>
              </a:ext>
            </a:extLst>
          </p:cNvPr>
          <p:cNvGrpSpPr/>
          <p:nvPr/>
        </p:nvGrpSpPr>
        <p:grpSpPr>
          <a:xfrm>
            <a:off x="4617720" y="10659840"/>
            <a:ext cx="2956560" cy="1618487"/>
            <a:chOff x="4617720" y="4288537"/>
            <a:chExt cx="2956560" cy="1618487"/>
          </a:xfrm>
        </p:grpSpPr>
        <p:sp>
          <p:nvSpPr>
            <p:cNvPr id="24" name="Dikdörtgen: Köşeleri Yuvarlatılmış 23">
              <a:extLst>
                <a:ext uri="{FF2B5EF4-FFF2-40B4-BE49-F238E27FC236}">
                  <a16:creationId xmlns:a16="http://schemas.microsoft.com/office/drawing/2014/main" id="{48FC1300-B68F-964A-FA06-84251D01A4CA}"/>
                </a:ext>
              </a:extLst>
            </p:cNvPr>
            <p:cNvSpPr/>
            <p:nvPr/>
          </p:nvSpPr>
          <p:spPr>
            <a:xfrm>
              <a:off x="4617720" y="4288537"/>
              <a:ext cx="2956560" cy="1618487"/>
            </a:xfrm>
            <a:prstGeom prst="round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tr-TR" dirty="0"/>
            </a:p>
          </p:txBody>
        </p:sp>
        <p:cxnSp>
          <p:nvCxnSpPr>
            <p:cNvPr id="25" name="Düz Bağlayıcı 24">
              <a:extLst>
                <a:ext uri="{FF2B5EF4-FFF2-40B4-BE49-F238E27FC236}">
                  <a16:creationId xmlns:a16="http://schemas.microsoft.com/office/drawing/2014/main" id="{B2AD2BE9-5F24-7452-FA16-DFB102EA13CC}"/>
                </a:ext>
              </a:extLst>
            </p:cNvPr>
            <p:cNvCxnSpPr/>
            <p:nvPr/>
          </p:nvCxnSpPr>
          <p:spPr>
            <a:xfrm>
              <a:off x="4617720" y="4834128"/>
              <a:ext cx="2956560" cy="0"/>
            </a:xfrm>
            <a:prstGeom prst="line">
              <a:avLst/>
            </a:prstGeom>
          </p:spPr>
          <p:style>
            <a:lnRef idx="3">
              <a:schemeClr val="dk1"/>
            </a:lnRef>
            <a:fillRef idx="0">
              <a:schemeClr val="dk1"/>
            </a:fillRef>
            <a:effectRef idx="2">
              <a:schemeClr val="dk1"/>
            </a:effectRef>
            <a:fontRef idx="minor">
              <a:schemeClr val="tx1"/>
            </a:fontRef>
          </p:style>
        </p:cxnSp>
        <p:cxnSp>
          <p:nvCxnSpPr>
            <p:cNvPr id="26" name="Düz Bağlayıcı 25">
              <a:extLst>
                <a:ext uri="{FF2B5EF4-FFF2-40B4-BE49-F238E27FC236}">
                  <a16:creationId xmlns:a16="http://schemas.microsoft.com/office/drawing/2014/main" id="{4106520F-CE12-E071-4A85-B135EDB338CA}"/>
                </a:ext>
              </a:extLst>
            </p:cNvPr>
            <p:cNvCxnSpPr/>
            <p:nvPr/>
          </p:nvCxnSpPr>
          <p:spPr>
            <a:xfrm>
              <a:off x="4617720" y="5230368"/>
              <a:ext cx="2956560" cy="0"/>
            </a:xfrm>
            <a:prstGeom prst="line">
              <a:avLst/>
            </a:prstGeom>
          </p:spPr>
          <p:style>
            <a:lnRef idx="3">
              <a:schemeClr val="dk1"/>
            </a:lnRef>
            <a:fillRef idx="0">
              <a:schemeClr val="dk1"/>
            </a:fillRef>
            <a:effectRef idx="2">
              <a:schemeClr val="dk1"/>
            </a:effectRef>
            <a:fontRef idx="minor">
              <a:schemeClr val="tx1"/>
            </a:fontRef>
          </p:style>
        </p:cxnSp>
        <p:sp>
          <p:nvSpPr>
            <p:cNvPr id="27" name="Metin kutusu 26">
              <a:extLst>
                <a:ext uri="{FF2B5EF4-FFF2-40B4-BE49-F238E27FC236}">
                  <a16:creationId xmlns:a16="http://schemas.microsoft.com/office/drawing/2014/main" id="{6EF979FC-AE5B-273F-B5FE-9DDA0B0163BB}"/>
                </a:ext>
              </a:extLst>
            </p:cNvPr>
            <p:cNvSpPr txBox="1"/>
            <p:nvPr/>
          </p:nvSpPr>
          <p:spPr>
            <a:xfrm>
              <a:off x="5779770" y="4367520"/>
              <a:ext cx="632460" cy="369332"/>
            </a:xfrm>
            <a:prstGeom prst="rect">
              <a:avLst/>
            </a:prstGeom>
            <a:noFill/>
          </p:spPr>
          <p:txBody>
            <a:bodyPr wrap="square" rtlCol="0">
              <a:spAutoFit/>
            </a:bodyPr>
            <a:lstStyle/>
            <a:p>
              <a:r>
                <a:rPr lang="tr-TR" dirty="0"/>
                <a:t>Kedi</a:t>
              </a:r>
            </a:p>
          </p:txBody>
        </p:sp>
        <p:sp>
          <p:nvSpPr>
            <p:cNvPr id="28" name="Metin kutusu 27">
              <a:extLst>
                <a:ext uri="{FF2B5EF4-FFF2-40B4-BE49-F238E27FC236}">
                  <a16:creationId xmlns:a16="http://schemas.microsoft.com/office/drawing/2014/main" id="{24571704-A79D-2FA3-D3CB-F8B6A45C7843}"/>
                </a:ext>
              </a:extLst>
            </p:cNvPr>
            <p:cNvSpPr txBox="1"/>
            <p:nvPr/>
          </p:nvSpPr>
          <p:spPr>
            <a:xfrm>
              <a:off x="4839463" y="5369844"/>
              <a:ext cx="1825752" cy="369332"/>
            </a:xfrm>
            <a:prstGeom prst="rect">
              <a:avLst/>
            </a:prstGeom>
            <a:noFill/>
          </p:spPr>
          <p:txBody>
            <a:bodyPr wrap="square" rtlCol="0">
              <a:spAutoFit/>
            </a:bodyPr>
            <a:lstStyle/>
            <a:p>
              <a:pPr marL="285750" indent="-285750">
                <a:buFont typeface="Arial" panose="020B0604020202020204" pitchFamily="34" charset="0"/>
                <a:buChar char="•"/>
              </a:pPr>
              <a:r>
                <a:rPr lang="tr-TR" dirty="0"/>
                <a:t>Ses()</a:t>
              </a:r>
            </a:p>
          </p:txBody>
        </p:sp>
      </p:grpSp>
      <p:grpSp>
        <p:nvGrpSpPr>
          <p:cNvPr id="29" name="Grup 28">
            <a:extLst>
              <a:ext uri="{FF2B5EF4-FFF2-40B4-BE49-F238E27FC236}">
                <a16:creationId xmlns:a16="http://schemas.microsoft.com/office/drawing/2014/main" id="{AF8FBD72-032A-DEB3-006B-D1CDA2EA2C30}"/>
              </a:ext>
            </a:extLst>
          </p:cNvPr>
          <p:cNvGrpSpPr/>
          <p:nvPr/>
        </p:nvGrpSpPr>
        <p:grpSpPr>
          <a:xfrm>
            <a:off x="8570976" y="10659839"/>
            <a:ext cx="2956560" cy="1618487"/>
            <a:chOff x="8570976" y="4288536"/>
            <a:chExt cx="2956560" cy="1618487"/>
          </a:xfrm>
        </p:grpSpPr>
        <p:sp>
          <p:nvSpPr>
            <p:cNvPr id="30" name="Dikdörtgen: Köşeleri Yuvarlatılmış 29">
              <a:extLst>
                <a:ext uri="{FF2B5EF4-FFF2-40B4-BE49-F238E27FC236}">
                  <a16:creationId xmlns:a16="http://schemas.microsoft.com/office/drawing/2014/main" id="{134893D2-9580-C927-CCE8-EAF213162FDE}"/>
                </a:ext>
              </a:extLst>
            </p:cNvPr>
            <p:cNvSpPr/>
            <p:nvPr/>
          </p:nvSpPr>
          <p:spPr>
            <a:xfrm>
              <a:off x="8570976" y="4288536"/>
              <a:ext cx="2956560" cy="1618487"/>
            </a:xfrm>
            <a:prstGeom prst="round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tr-TR" dirty="0"/>
            </a:p>
          </p:txBody>
        </p:sp>
        <p:cxnSp>
          <p:nvCxnSpPr>
            <p:cNvPr id="31" name="Düz Bağlayıcı 30">
              <a:extLst>
                <a:ext uri="{FF2B5EF4-FFF2-40B4-BE49-F238E27FC236}">
                  <a16:creationId xmlns:a16="http://schemas.microsoft.com/office/drawing/2014/main" id="{6265EEBB-ECDF-7308-72DE-0A12D8792B67}"/>
                </a:ext>
              </a:extLst>
            </p:cNvPr>
            <p:cNvCxnSpPr/>
            <p:nvPr/>
          </p:nvCxnSpPr>
          <p:spPr>
            <a:xfrm>
              <a:off x="8570976" y="4834128"/>
              <a:ext cx="2956560" cy="0"/>
            </a:xfrm>
            <a:prstGeom prst="line">
              <a:avLst/>
            </a:prstGeom>
          </p:spPr>
          <p:style>
            <a:lnRef idx="3">
              <a:schemeClr val="dk1"/>
            </a:lnRef>
            <a:fillRef idx="0">
              <a:schemeClr val="dk1"/>
            </a:fillRef>
            <a:effectRef idx="2">
              <a:schemeClr val="dk1"/>
            </a:effectRef>
            <a:fontRef idx="minor">
              <a:schemeClr val="tx1"/>
            </a:fontRef>
          </p:style>
        </p:cxnSp>
        <p:cxnSp>
          <p:nvCxnSpPr>
            <p:cNvPr id="32" name="Düz Bağlayıcı 31">
              <a:extLst>
                <a:ext uri="{FF2B5EF4-FFF2-40B4-BE49-F238E27FC236}">
                  <a16:creationId xmlns:a16="http://schemas.microsoft.com/office/drawing/2014/main" id="{B64C2FCE-9B45-6893-EA95-8A494B98659D}"/>
                </a:ext>
              </a:extLst>
            </p:cNvPr>
            <p:cNvCxnSpPr/>
            <p:nvPr/>
          </p:nvCxnSpPr>
          <p:spPr>
            <a:xfrm>
              <a:off x="8570976" y="5266944"/>
              <a:ext cx="2956560" cy="0"/>
            </a:xfrm>
            <a:prstGeom prst="line">
              <a:avLst/>
            </a:prstGeom>
          </p:spPr>
          <p:style>
            <a:lnRef idx="3">
              <a:schemeClr val="dk1"/>
            </a:lnRef>
            <a:fillRef idx="0">
              <a:schemeClr val="dk1"/>
            </a:fillRef>
            <a:effectRef idx="2">
              <a:schemeClr val="dk1"/>
            </a:effectRef>
            <a:fontRef idx="minor">
              <a:schemeClr val="tx1"/>
            </a:fontRef>
          </p:style>
        </p:cxnSp>
        <p:sp>
          <p:nvSpPr>
            <p:cNvPr id="33" name="Metin kutusu 32">
              <a:extLst>
                <a:ext uri="{FF2B5EF4-FFF2-40B4-BE49-F238E27FC236}">
                  <a16:creationId xmlns:a16="http://schemas.microsoft.com/office/drawing/2014/main" id="{7393A535-6338-3E33-5864-725CEA858509}"/>
                </a:ext>
              </a:extLst>
            </p:cNvPr>
            <p:cNvSpPr txBox="1"/>
            <p:nvPr/>
          </p:nvSpPr>
          <p:spPr>
            <a:xfrm>
              <a:off x="9793224" y="4376662"/>
              <a:ext cx="512065" cy="369332"/>
            </a:xfrm>
            <a:prstGeom prst="rect">
              <a:avLst/>
            </a:prstGeom>
            <a:noFill/>
          </p:spPr>
          <p:txBody>
            <a:bodyPr wrap="square" rtlCol="0">
              <a:spAutoFit/>
            </a:bodyPr>
            <a:lstStyle/>
            <a:p>
              <a:r>
                <a:rPr lang="tr-TR" dirty="0"/>
                <a:t>Kus</a:t>
              </a:r>
            </a:p>
          </p:txBody>
        </p:sp>
        <p:sp>
          <p:nvSpPr>
            <p:cNvPr id="34" name="Metin kutusu 33">
              <a:extLst>
                <a:ext uri="{FF2B5EF4-FFF2-40B4-BE49-F238E27FC236}">
                  <a16:creationId xmlns:a16="http://schemas.microsoft.com/office/drawing/2014/main" id="{68B0D318-6898-18D1-8A4E-1D1CC486A104}"/>
                </a:ext>
              </a:extLst>
            </p:cNvPr>
            <p:cNvSpPr txBox="1"/>
            <p:nvPr/>
          </p:nvSpPr>
          <p:spPr>
            <a:xfrm>
              <a:off x="8798815" y="5369844"/>
              <a:ext cx="1825752" cy="369332"/>
            </a:xfrm>
            <a:prstGeom prst="rect">
              <a:avLst/>
            </a:prstGeom>
            <a:noFill/>
          </p:spPr>
          <p:txBody>
            <a:bodyPr wrap="square" rtlCol="0">
              <a:spAutoFit/>
            </a:bodyPr>
            <a:lstStyle/>
            <a:p>
              <a:pPr marL="285750" indent="-285750">
                <a:buFont typeface="Arial" panose="020B0604020202020204" pitchFamily="34" charset="0"/>
                <a:buChar char="•"/>
              </a:pPr>
              <a:r>
                <a:rPr lang="tr-TR" dirty="0"/>
                <a:t>Ses()</a:t>
              </a:r>
            </a:p>
          </p:txBody>
        </p:sp>
      </p:grpSp>
    </p:spTree>
    <p:extLst>
      <p:ext uri="{BB962C8B-B14F-4D97-AF65-F5344CB8AC3E}">
        <p14:creationId xmlns:p14="http://schemas.microsoft.com/office/powerpoint/2010/main" val="6243425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38100"/>
      </a:spPr>
      <a:bodyPr rtlCol="0" anchor="ctr"/>
      <a:lstStyle>
        <a:defPPr algn="ctr">
          <a:defRPr dirty="0"/>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205</TotalTime>
  <Words>895</Words>
  <Application>Microsoft Office PowerPoint</Application>
  <PresentationFormat>Geniş ekran</PresentationFormat>
  <Paragraphs>77</Paragraphs>
  <Slides>11</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11</vt:i4>
      </vt:variant>
    </vt:vector>
  </HeadingPairs>
  <TitlesOfParts>
    <vt:vector size="16" baseType="lpstr">
      <vt:lpstr>Arial</vt:lpstr>
      <vt:lpstr>Calibri</vt:lpstr>
      <vt:lpstr>Calibri Light</vt:lpstr>
      <vt:lpstr>Cascadia Code</vt:lpstr>
      <vt:lpstr>Office Teması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Talha Arslan</dc:creator>
  <cp:lastModifiedBy>Talha Arslan</cp:lastModifiedBy>
  <cp:revision>2</cp:revision>
  <dcterms:created xsi:type="dcterms:W3CDTF">2025-02-26T18:04:05Z</dcterms:created>
  <dcterms:modified xsi:type="dcterms:W3CDTF">2025-02-28T21:42:22Z</dcterms:modified>
</cp:coreProperties>
</file>

<file path=docProps/thumbnail.jpeg>
</file>